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ppt/tags/tag5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6.xml" ContentType="application/vnd.openxmlformats-officedocument.presentationml.tags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8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9.xml" ContentType="application/vnd.openxmlformats-officedocument.presentationml.tags+xml"/>
  <Override PartName="/ppt/notesSlides/notesSlide18.xml" ContentType="application/vnd.openxmlformats-officedocument.presentationml.notesSlide+xml"/>
  <Override PartName="/ppt/tags/tag10.xml" ContentType="application/vnd.openxmlformats-officedocument.presentationml.tags+xml"/>
  <Override PartName="/ppt/notesSlides/notesSlide19.xml" ContentType="application/vnd.openxmlformats-officedocument.presentationml.notesSlide+xml"/>
  <Override PartName="/ppt/tags/tag1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12.xml" ContentType="application/vnd.openxmlformats-officedocument.presentationml.tags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tags/tag13.xml" ContentType="application/vnd.openxmlformats-officedocument.presentationml.tag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14.xml" ContentType="application/vnd.openxmlformats-officedocument.presentationml.tags+xml"/>
  <Override PartName="/ppt/notesSlides/notesSlide32.xml" ContentType="application/vnd.openxmlformats-officedocument.presentationml.notesSlide+xml"/>
  <Override PartName="/ppt/tags/tag15.xml" ContentType="application/vnd.openxmlformats-officedocument.presentationml.tags+xml"/>
  <Override PartName="/ppt/notesSlides/notesSlide33.xml" ContentType="application/vnd.openxmlformats-officedocument.presentationml.notesSlide+xml"/>
  <Override PartName="/ppt/tags/tag16.xml" ContentType="application/vnd.openxmlformats-officedocument.presentationml.tags+xml"/>
  <Override PartName="/ppt/notesSlides/notesSlide34.xml" ContentType="application/vnd.openxmlformats-officedocument.presentationml.notesSlide+xml"/>
  <Override PartName="/ppt/tags/tag17.xml" ContentType="application/vnd.openxmlformats-officedocument.presentationml.tag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tags/tag18.xml" ContentType="application/vnd.openxmlformats-officedocument.presentationml.tags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tags/tag19.xml" ContentType="application/vnd.openxmlformats-officedocument.presentationml.tags+xml"/>
  <Override PartName="/ppt/notesSlides/notesSlide39.xml" ContentType="application/vnd.openxmlformats-officedocument.presentationml.notesSlide+xml"/>
  <Override PartName="/ppt/tags/tag20.xml" ContentType="application/vnd.openxmlformats-officedocument.presentationml.tags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tags/tag21.xml" ContentType="application/vnd.openxmlformats-officedocument.presentationml.tags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tags/tag22.xml" ContentType="application/vnd.openxmlformats-officedocument.presentationml.tags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tags/tag23.xml" ContentType="application/vnd.openxmlformats-officedocument.presentationml.tags+xml"/>
  <Override PartName="/ppt/notesSlides/notesSlide49.xml" ContentType="application/vnd.openxmlformats-officedocument.presentationml.notesSlide+xml"/>
  <Override PartName="/ppt/tags/tag24.xml" ContentType="application/vnd.openxmlformats-officedocument.presentationml.tags+xml"/>
  <Override PartName="/ppt/notesSlides/notesSlide50.xml" ContentType="application/vnd.openxmlformats-officedocument.presentationml.notesSlide+xml"/>
  <Override PartName="/ppt/tags/tag25.xml" ContentType="application/vnd.openxmlformats-officedocument.presentationml.tags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tags/tag26.xml" ContentType="application/vnd.openxmlformats-officedocument.presentationml.tag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tags/tag27.xml" ContentType="application/vnd.openxmlformats-officedocument.presentationml.tags+xml"/>
  <Override PartName="/ppt/notesSlides/notesSlide61.xml" ContentType="application/vnd.openxmlformats-officedocument.presentationml.notesSlide+xml"/>
  <Override PartName="/ppt/tags/tag28.xml" ContentType="application/vnd.openxmlformats-officedocument.presentationml.tags+xml"/>
  <Override PartName="/ppt/notesSlides/notesSlide6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5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66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29.xml" ContentType="application/vnd.openxmlformats-officedocument.presentationml.tags+xml"/>
  <Override PartName="/ppt/notesSlides/notesSlide68.xml" ContentType="application/vnd.openxmlformats-officedocument.presentationml.notesSlide+xml"/>
  <Override PartName="/ppt/tags/tag30.xml" ContentType="application/vnd.openxmlformats-officedocument.presentationml.tags+xml"/>
  <Override PartName="/ppt/notesSlides/notesSlide69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7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71.xml" ContentType="application/vnd.openxmlformats-officedocument.presentationml.notesSlide+xml"/>
  <Override PartName="/ppt/tags/tag31.xml" ContentType="application/vnd.openxmlformats-officedocument.presentationml.tags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76"/>
  </p:notesMasterIdLst>
  <p:sldIdLst>
    <p:sldId id="674" r:id="rId2"/>
    <p:sldId id="675" r:id="rId3"/>
    <p:sldId id="676" r:id="rId4"/>
    <p:sldId id="677" r:id="rId5"/>
    <p:sldId id="678" r:id="rId6"/>
    <p:sldId id="679" r:id="rId7"/>
    <p:sldId id="680" r:id="rId8"/>
    <p:sldId id="681" r:id="rId9"/>
    <p:sldId id="682" r:id="rId10"/>
    <p:sldId id="683" r:id="rId11"/>
    <p:sldId id="684" r:id="rId12"/>
    <p:sldId id="685" r:id="rId13"/>
    <p:sldId id="686" r:id="rId14"/>
    <p:sldId id="698" r:id="rId15"/>
    <p:sldId id="688" r:id="rId16"/>
    <p:sldId id="689" r:id="rId17"/>
    <p:sldId id="699" r:id="rId18"/>
    <p:sldId id="691" r:id="rId19"/>
    <p:sldId id="692" r:id="rId20"/>
    <p:sldId id="693" r:id="rId21"/>
    <p:sldId id="700" r:id="rId22"/>
    <p:sldId id="695" r:id="rId23"/>
    <p:sldId id="696" r:id="rId24"/>
    <p:sldId id="697" r:id="rId25"/>
    <p:sldId id="481" r:id="rId26"/>
    <p:sldId id="653" r:id="rId27"/>
    <p:sldId id="667" r:id="rId28"/>
    <p:sldId id="487" r:id="rId29"/>
    <p:sldId id="489" r:id="rId30"/>
    <p:sldId id="493" r:id="rId31"/>
    <p:sldId id="525" r:id="rId32"/>
    <p:sldId id="701" r:id="rId33"/>
    <p:sldId id="490" r:id="rId34"/>
    <p:sldId id="491" r:id="rId35"/>
    <p:sldId id="558" r:id="rId36"/>
    <p:sldId id="703" r:id="rId37"/>
    <p:sldId id="496" r:id="rId38"/>
    <p:sldId id="702" r:id="rId39"/>
    <p:sldId id="585" r:id="rId40"/>
    <p:sldId id="498" r:id="rId41"/>
    <p:sldId id="673" r:id="rId42"/>
    <p:sldId id="615" r:id="rId43"/>
    <p:sldId id="654" r:id="rId44"/>
    <p:sldId id="662" r:id="rId45"/>
    <p:sldId id="663" r:id="rId46"/>
    <p:sldId id="710" r:id="rId47"/>
    <p:sldId id="711" r:id="rId48"/>
    <p:sldId id="664" r:id="rId49"/>
    <p:sldId id="705" r:id="rId50"/>
    <p:sldId id="706" r:id="rId51"/>
    <p:sldId id="707" r:id="rId52"/>
    <p:sldId id="708" r:id="rId53"/>
    <p:sldId id="709" r:id="rId54"/>
    <p:sldId id="538" r:id="rId55"/>
    <p:sldId id="622" r:id="rId56"/>
    <p:sldId id="620" r:id="rId57"/>
    <p:sldId id="649" r:id="rId58"/>
    <p:sldId id="655" r:id="rId59"/>
    <p:sldId id="554" r:id="rId60"/>
    <p:sldId id="656" r:id="rId61"/>
    <p:sldId id="555" r:id="rId62"/>
    <p:sldId id="593" r:id="rId63"/>
    <p:sldId id="633" r:id="rId64"/>
    <p:sldId id="634" r:id="rId65"/>
    <p:sldId id="637" r:id="rId66"/>
    <p:sldId id="635" r:id="rId67"/>
    <p:sldId id="636" r:id="rId68"/>
    <p:sldId id="595" r:id="rId69"/>
    <p:sldId id="598" r:id="rId70"/>
    <p:sldId id="638" r:id="rId71"/>
    <p:sldId id="657" r:id="rId72"/>
    <p:sldId id="639" r:id="rId73"/>
    <p:sldId id="632" r:id="rId74"/>
    <p:sldId id="518" r:id="rId75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Calibri Light" panose="020F0302020204030204" pitchFamily="34" charset="0"/>
      <p:regular r:id="rId81"/>
      <p:italic r:id="rId82"/>
    </p:embeddedFont>
    <p:embeddedFont>
      <p:font typeface="Cambria" panose="02040503050406030204" pitchFamily="18" charset="0"/>
      <p:regular r:id="rId83"/>
      <p:bold r:id="rId84"/>
      <p:italic r:id="rId85"/>
      <p:boldItalic r:id="rId86"/>
    </p:embeddedFont>
    <p:embeddedFont>
      <p:font typeface="Consolas" panose="020B0609020204030204" pitchFamily="49" charset="0"/>
      <p:regular r:id="rId87"/>
      <p:bold r:id="rId88"/>
      <p:italic r:id="rId89"/>
      <p:boldItalic r:id="rId9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413B"/>
    <a:srgbClr val="C00000"/>
    <a:srgbClr val="E1F7E6"/>
    <a:srgbClr val="D8CFF3"/>
    <a:srgbClr val="EDBAAB"/>
    <a:srgbClr val="E8BAA0"/>
    <a:srgbClr val="FFFFFF"/>
    <a:srgbClr val="F2D8CA"/>
    <a:srgbClr val="F6DEEB"/>
    <a:srgbClr val="ED9D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33" autoAdjust="0"/>
    <p:restoredTop sz="82990" autoAdjust="0"/>
  </p:normalViewPr>
  <p:slideViewPr>
    <p:cSldViewPr snapToGrid="0">
      <p:cViewPr varScale="1">
        <p:scale>
          <a:sx n="100" d="100"/>
          <a:sy n="100" d="100"/>
        </p:scale>
        <p:origin x="1968" y="1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184"/>
    </p:cViewPr>
  </p:sorterViewPr>
  <p:notesViewPr>
    <p:cSldViewPr snapToGrid="0">
      <p:cViewPr varScale="1">
        <p:scale>
          <a:sx n="91" d="100"/>
          <a:sy n="91" d="100"/>
        </p:scale>
        <p:origin x="211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font" Target="fonts/font8.fntdata"/><Relationship Id="rId89" Type="http://schemas.openxmlformats.org/officeDocument/2006/relationships/font" Target="fonts/font13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font" Target="fonts/font3.fntdata"/><Relationship Id="rId5" Type="http://schemas.openxmlformats.org/officeDocument/2006/relationships/slide" Target="slides/slide4.xml"/><Relationship Id="rId90" Type="http://schemas.openxmlformats.org/officeDocument/2006/relationships/font" Target="fonts/font14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font" Target="fonts/font4.fntdata"/><Relationship Id="rId85" Type="http://schemas.openxmlformats.org/officeDocument/2006/relationships/font" Target="fonts/font9.fntdata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font" Target="fonts/font7.fntdata"/><Relationship Id="rId88" Type="http://schemas.openxmlformats.org/officeDocument/2006/relationships/font" Target="fonts/font12.fntdata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font" Target="fonts/font2.fntdata"/><Relationship Id="rId81" Type="http://schemas.openxmlformats.org/officeDocument/2006/relationships/font" Target="fonts/font5.fntdata"/><Relationship Id="rId86" Type="http://schemas.openxmlformats.org/officeDocument/2006/relationships/font" Target="fonts/font10.fntdata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11.fntdata"/><Relationship Id="rId61" Type="http://schemas.openxmlformats.org/officeDocument/2006/relationships/slide" Target="slides/slide60.xml"/><Relationship Id="rId82" Type="http://schemas.openxmlformats.org/officeDocument/2006/relationships/font" Target="fonts/font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1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esktop\vbi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ownloads\pcm-tldram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\homagolabian\Downloads\pcm-tldram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576806368"/>
        <c:axId val="251872472"/>
      </c:barChart>
      <c:catAx>
        <c:axId val="576806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51872472"/>
        <c:crosses val="autoZero"/>
        <c:auto val="1"/>
        <c:lblAlgn val="ctr"/>
        <c:lblOffset val="100"/>
        <c:noMultiLvlLbl val="0"/>
      </c:catAx>
      <c:valAx>
        <c:axId val="251872472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680636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635268440"/>
        <c:axId val="635265696"/>
      </c:barChart>
      <c:catAx>
        <c:axId val="635268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5696"/>
        <c:crosses val="autoZero"/>
        <c:auto val="1"/>
        <c:lblAlgn val="ctr"/>
        <c:lblOffset val="100"/>
        <c:noMultiLvlLbl val="0"/>
      </c:catAx>
      <c:valAx>
        <c:axId val="635265696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844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635260992"/>
        <c:axId val="635267656"/>
      </c:barChart>
      <c:catAx>
        <c:axId val="63526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7656"/>
        <c:crosses val="autoZero"/>
        <c:auto val="1"/>
        <c:lblAlgn val="ctr"/>
        <c:lblOffset val="100"/>
        <c:noMultiLvlLbl val="0"/>
      </c:catAx>
      <c:valAx>
        <c:axId val="635267656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099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635261384"/>
        <c:axId val="635267264"/>
      </c:barChart>
      <c:catAx>
        <c:axId val="635261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7264"/>
        <c:crosses val="autoZero"/>
        <c:auto val="1"/>
        <c:lblAlgn val="ctr"/>
        <c:lblOffset val="100"/>
        <c:noMultiLvlLbl val="0"/>
      </c:catAx>
      <c:valAx>
        <c:axId val="635267264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138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635266872"/>
        <c:axId val="635262952"/>
      </c:barChart>
      <c:catAx>
        <c:axId val="6352668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2952"/>
        <c:crosses val="autoZero"/>
        <c:auto val="1"/>
        <c:lblAlgn val="ctr"/>
        <c:lblOffset val="100"/>
        <c:noMultiLvlLbl val="0"/>
      </c:catAx>
      <c:valAx>
        <c:axId val="635262952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687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Virtual</c:v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Sheet1!$B$21:$B$35</c:f>
              <c:numCache>
                <c:formatCode>General</c:formatCode>
                <c:ptCount val="15"/>
                <c:pt idx="0">
                  <c:v>0.2606</c:v>
                </c:pt>
                <c:pt idx="1">
                  <c:v>0.35320000000000001</c:v>
                </c:pt>
                <c:pt idx="2">
                  <c:v>0.35380338640384101</c:v>
                </c:pt>
                <c:pt idx="3">
                  <c:v>0.1726</c:v>
                </c:pt>
                <c:pt idx="4">
                  <c:v>0.68830000000000002</c:v>
                </c:pt>
                <c:pt idx="5">
                  <c:v>0.97989999999999999</c:v>
                </c:pt>
                <c:pt idx="6">
                  <c:v>0.65269999999999995</c:v>
                </c:pt>
                <c:pt idx="7">
                  <c:v>0.86990000000000001</c:v>
                </c:pt>
                <c:pt idx="8">
                  <c:v>0.745978659022137</c:v>
                </c:pt>
                <c:pt idx="9">
                  <c:v>0.81310000000000004</c:v>
                </c:pt>
                <c:pt idx="10">
                  <c:v>0.40676993689041901</c:v>
                </c:pt>
                <c:pt idx="11">
                  <c:v>0.66991173416407102</c:v>
                </c:pt>
                <c:pt idx="12">
                  <c:v>0.25863221207395898</c:v>
                </c:pt>
                <c:pt idx="13">
                  <c:v>0.752416756176155</c:v>
                </c:pt>
                <c:pt idx="14">
                  <c:v>0.56984485475514901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E-4641-AB0C-E5B31F5A2CF6}"/>
            </c:ext>
          </c:extLst>
        </c:ser>
        <c:ser>
          <c:idx val="2"/>
          <c:order val="1"/>
          <c:tx>
            <c:v>Perfect TLB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Sheet1!$C$21:$C$35</c:f>
              <c:numCache>
                <c:formatCode>General</c:formatCode>
                <c:ptCount val="15"/>
                <c:pt idx="0">
                  <c:v>1.5738000000000001</c:v>
                </c:pt>
                <c:pt idx="1">
                  <c:v>1.4731000000000001</c:v>
                </c:pt>
                <c:pt idx="2">
                  <c:v>1.6118271417740699</c:v>
                </c:pt>
                <c:pt idx="3">
                  <c:v>8.9041095890411004</c:v>
                </c:pt>
                <c:pt idx="4">
                  <c:v>2.1442999999999999</c:v>
                </c:pt>
                <c:pt idx="5">
                  <c:v>1.1000000000000001</c:v>
                </c:pt>
                <c:pt idx="6">
                  <c:v>1.1558999999999999</c:v>
                </c:pt>
                <c:pt idx="7">
                  <c:v>1.2327999999999999</c:v>
                </c:pt>
                <c:pt idx="8">
                  <c:v>1.1459999999999999</c:v>
                </c:pt>
                <c:pt idx="9">
                  <c:v>1.2688999999999999</c:v>
                </c:pt>
                <c:pt idx="10">
                  <c:v>1.3624976094855601</c:v>
                </c:pt>
                <c:pt idx="11">
                  <c:v>1.2982</c:v>
                </c:pt>
                <c:pt idx="12">
                  <c:v>1.9246000000000001</c:v>
                </c:pt>
                <c:pt idx="13">
                  <c:v>1.25540893048949</c:v>
                </c:pt>
                <c:pt idx="14">
                  <c:v>1.96081023914941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8E-4641-AB0C-E5B31F5A2CF6}"/>
            </c:ext>
          </c:extLst>
        </c:ser>
        <c:ser>
          <c:idx val="1"/>
          <c:order val="2"/>
          <c:tx>
            <c:v>VBI-Full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Sheet1!$A$21:$A$35</c:f>
              <c:strCache>
                <c:ptCount val="15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mcf</c:v>
                </c:pt>
                <c:pt idx="4">
                  <c:v>milc</c:v>
                </c:pt>
                <c:pt idx="5">
                  <c:v>namd</c:v>
                </c:pt>
                <c:pt idx="6">
                  <c:v>sjeng</c:v>
                </c:pt>
                <c:pt idx="7">
                  <c:v>bwaves-17</c:v>
                </c:pt>
                <c:pt idx="8">
                  <c:v>deepsjeng-17</c:v>
                </c:pt>
                <c:pt idx="9">
                  <c:v>lbm-17</c:v>
                </c:pt>
                <c:pt idx="10">
                  <c:v>omnetpp-17</c:v>
                </c:pt>
                <c:pt idx="11">
                  <c:v>img-dnn</c:v>
                </c:pt>
                <c:pt idx="12">
                  <c:v>moses</c:v>
                </c:pt>
                <c:pt idx="13">
                  <c:v>Graph500</c:v>
                </c:pt>
                <c:pt idx="14">
                  <c:v>AVG</c:v>
                </c:pt>
              </c:strCache>
            </c:strRef>
          </c:cat>
          <c:val>
            <c:numRef>
              <c:f>Sheet1!$D$21:$D$35</c:f>
              <c:numCache>
                <c:formatCode>General</c:formatCode>
                <c:ptCount val="15"/>
                <c:pt idx="0">
                  <c:v>1.6115868099836035</c:v>
                </c:pt>
                <c:pt idx="1">
                  <c:v>1.4734196927868621</c:v>
                </c:pt>
                <c:pt idx="2">
                  <c:v>1.8074298711144805</c:v>
                </c:pt>
                <c:pt idx="3">
                  <c:v>13.375342465753427</c:v>
                </c:pt>
                <c:pt idx="4">
                  <c:v>2.1034139048093694</c:v>
                </c:pt>
                <c:pt idx="5">
                  <c:v>1.1033296708546314</c:v>
                </c:pt>
                <c:pt idx="6">
                  <c:v>1.1757029672207551</c:v>
                </c:pt>
                <c:pt idx="7">
                  <c:v>1.7193626428631015</c:v>
                </c:pt>
                <c:pt idx="8">
                  <c:v>1.2013059404363753</c:v>
                </c:pt>
                <c:pt idx="9">
                  <c:v>1.8486461105024261</c:v>
                </c:pt>
                <c:pt idx="10">
                  <c:v>1.7322623828647925</c:v>
                </c:pt>
                <c:pt idx="11">
                  <c:v>1.6140965732087229</c:v>
                </c:pt>
                <c:pt idx="12">
                  <c:v>2.1654043216752057</c:v>
                </c:pt>
                <c:pt idx="13">
                  <c:v>1.4238913610557007</c:v>
                </c:pt>
                <c:pt idx="14">
                  <c:v>2.4539424796521034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98E-4641-AB0C-E5B31F5A2C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9"/>
        <c:overlap val="-26"/>
        <c:axId val="635264912"/>
        <c:axId val="635264520"/>
      </c:barChart>
      <c:catAx>
        <c:axId val="6352649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4520"/>
        <c:crosses val="autoZero"/>
        <c:auto val="1"/>
        <c:lblAlgn val="ctr"/>
        <c:lblOffset val="100"/>
        <c:noMultiLvlLbl val="0"/>
      </c:catAx>
      <c:valAx>
        <c:axId val="635264520"/>
        <c:scaling>
          <c:orientation val="minMax"/>
          <c:max val="2.75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526491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33591571642989698"/>
          <c:y val="4.4003645026343914E-2"/>
          <c:w val="0.38438484101986975"/>
          <c:h val="9.168350008205404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VBI PCM-DRAM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 1'!$A$22:$A$37</c:f>
              <c:strCache>
                <c:ptCount val="16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hmmer</c:v>
                </c:pt>
                <c:pt idx="4">
                  <c:v>mcf</c:v>
                </c:pt>
                <c:pt idx="5">
                  <c:v>milc</c:v>
                </c:pt>
                <c:pt idx="6">
                  <c:v>soplex</c:v>
                </c:pt>
                <c:pt idx="7">
                  <c:v>sphinx3</c:v>
                </c:pt>
                <c:pt idx="8">
                  <c:v>bwaves-17</c:v>
                </c:pt>
                <c:pt idx="9">
                  <c:v>lbm-17</c:v>
                </c:pt>
                <c:pt idx="10">
                  <c:v>omnetpp-17</c:v>
                </c:pt>
                <c:pt idx="11">
                  <c:v>xalancbmk-17</c:v>
                </c:pt>
                <c:pt idx="12">
                  <c:v>img-dnn</c:v>
                </c:pt>
                <c:pt idx="13">
                  <c:v>moses</c:v>
                </c:pt>
                <c:pt idx="14">
                  <c:v>Graph500</c:v>
                </c:pt>
                <c:pt idx="15">
                  <c:v>AVG</c:v>
                </c:pt>
              </c:strCache>
            </c:strRef>
          </c:cat>
          <c:val>
            <c:numRef>
              <c:f>'Sheet 1'!$D$22:$D$37</c:f>
              <c:numCache>
                <c:formatCode>0.000</c:formatCode>
                <c:ptCount val="16"/>
                <c:pt idx="0">
                  <c:v>1.36108662553089</c:v>
                </c:pt>
                <c:pt idx="1">
                  <c:v>1.1938237257956801</c:v>
                </c:pt>
                <c:pt idx="2">
                  <c:v>1.61549873049374</c:v>
                </c:pt>
                <c:pt idx="3">
                  <c:v>1.37472353870458</c:v>
                </c:pt>
                <c:pt idx="4">
                  <c:v>1.70638662666095</c:v>
                </c:pt>
                <c:pt idx="5">
                  <c:v>1.4929453262786601</c:v>
                </c:pt>
                <c:pt idx="6">
                  <c:v>1.4155381416919901</c:v>
                </c:pt>
                <c:pt idx="7">
                  <c:v>1.65180512905635</c:v>
                </c:pt>
                <c:pt idx="8">
                  <c:v>1.3466417352281199</c:v>
                </c:pt>
                <c:pt idx="9">
                  <c:v>1.5283064909712101</c:v>
                </c:pt>
                <c:pt idx="10">
                  <c:v>1.6886342897698501</c:v>
                </c:pt>
                <c:pt idx="11">
                  <c:v>1.26305721605465</c:v>
                </c:pt>
                <c:pt idx="12">
                  <c:v>1.14146202170189</c:v>
                </c:pt>
                <c:pt idx="13">
                  <c:v>1.21042553191489</c:v>
                </c:pt>
                <c:pt idx="14">
                  <c:v>1.37803320561941</c:v>
                </c:pt>
                <c:pt idx="15">
                  <c:v>1.3343530043271501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EC-8A42-B254-CCA403E4D76D}"/>
            </c:ext>
          </c:extLst>
        </c:ser>
        <c:ser>
          <c:idx val="1"/>
          <c:order val="1"/>
          <c:tx>
            <c:v>IDEAL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'Sheet 1'!$A$22:$A$37</c:f>
              <c:strCache>
                <c:ptCount val="16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hmmer</c:v>
                </c:pt>
                <c:pt idx="4">
                  <c:v>mcf</c:v>
                </c:pt>
                <c:pt idx="5">
                  <c:v>milc</c:v>
                </c:pt>
                <c:pt idx="6">
                  <c:v>soplex</c:v>
                </c:pt>
                <c:pt idx="7">
                  <c:v>sphinx3</c:v>
                </c:pt>
                <c:pt idx="8">
                  <c:v>bwaves-17</c:v>
                </c:pt>
                <c:pt idx="9">
                  <c:v>lbm-17</c:v>
                </c:pt>
                <c:pt idx="10">
                  <c:v>omnetpp-17</c:v>
                </c:pt>
                <c:pt idx="11">
                  <c:v>xalancbmk-17</c:v>
                </c:pt>
                <c:pt idx="12">
                  <c:v>img-dnn</c:v>
                </c:pt>
                <c:pt idx="13">
                  <c:v>moses</c:v>
                </c:pt>
                <c:pt idx="14">
                  <c:v>Graph500</c:v>
                </c:pt>
                <c:pt idx="15">
                  <c:v>AVG</c:v>
                </c:pt>
              </c:strCache>
            </c:strRef>
          </c:cat>
          <c:val>
            <c:numRef>
              <c:f>'Sheet 1'!$E$22:$E$37</c:f>
              <c:numCache>
                <c:formatCode>0.000</c:formatCode>
                <c:ptCount val="16"/>
                <c:pt idx="0">
                  <c:v>1.3879317252985</c:v>
                </c:pt>
                <c:pt idx="1">
                  <c:v>1.20997106610283</c:v>
                </c:pt>
                <c:pt idx="2">
                  <c:v>1.7280609008247001</c:v>
                </c:pt>
                <c:pt idx="3">
                  <c:v>1.37969984202212</c:v>
                </c:pt>
                <c:pt idx="4">
                  <c:v>2.08701243034719</c:v>
                </c:pt>
                <c:pt idx="5">
                  <c:v>1.54698916603679</c:v>
                </c:pt>
                <c:pt idx="6">
                  <c:v>1.5088757396449699</c:v>
                </c:pt>
                <c:pt idx="7">
                  <c:v>1.6765489740702</c:v>
                </c:pt>
                <c:pt idx="8">
                  <c:v>1.3924726492873001</c:v>
                </c:pt>
                <c:pt idx="9">
                  <c:v>1.73304050756467</c:v>
                </c:pt>
                <c:pt idx="10">
                  <c:v>1.8192233600324399</c:v>
                </c:pt>
                <c:pt idx="11">
                  <c:v>1.29859404828</c:v>
                </c:pt>
                <c:pt idx="12">
                  <c:v>1.1627641347801301</c:v>
                </c:pt>
                <c:pt idx="13">
                  <c:v>1.2592385218365101</c:v>
                </c:pt>
                <c:pt idx="14">
                  <c:v>1.4838072402742</c:v>
                </c:pt>
                <c:pt idx="15">
                  <c:v>1.5116099596327199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EC-8A42-B254-CCA403E4D7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36147952"/>
        <c:axId val="636152264"/>
      </c:barChart>
      <c:catAx>
        <c:axId val="636147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152264"/>
        <c:crosses val="autoZero"/>
        <c:auto val="1"/>
        <c:lblAlgn val="ctr"/>
        <c:lblOffset val="100"/>
        <c:noMultiLvlLbl val="0"/>
      </c:catAx>
      <c:valAx>
        <c:axId val="636152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14795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281076342210963"/>
          <c:y val="2.3148228762535042E-2"/>
          <c:w val="0.41669346755570202"/>
          <c:h val="0.128450714494021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v>VBI PCM-DRAM</c:v>
          </c:tx>
          <c:spPr>
            <a:solidFill>
              <a:schemeClr val="accent4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'Sheet 1'!$A$22:$A$37</c:f>
              <c:strCache>
                <c:ptCount val="16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hmmer</c:v>
                </c:pt>
                <c:pt idx="4">
                  <c:v>mcf</c:v>
                </c:pt>
                <c:pt idx="5">
                  <c:v>milc</c:v>
                </c:pt>
                <c:pt idx="6">
                  <c:v>soplex</c:v>
                </c:pt>
                <c:pt idx="7">
                  <c:v>sphinx3</c:v>
                </c:pt>
                <c:pt idx="8">
                  <c:v>bwaves-17</c:v>
                </c:pt>
                <c:pt idx="9">
                  <c:v>lbm-17</c:v>
                </c:pt>
                <c:pt idx="10">
                  <c:v>omnetpp-17</c:v>
                </c:pt>
                <c:pt idx="11">
                  <c:v>xalancbmk-17</c:v>
                </c:pt>
                <c:pt idx="12">
                  <c:v>img-dnn</c:v>
                </c:pt>
                <c:pt idx="13">
                  <c:v>moses</c:v>
                </c:pt>
                <c:pt idx="14">
                  <c:v>Graph500</c:v>
                </c:pt>
                <c:pt idx="15">
                  <c:v>AVG</c:v>
                </c:pt>
              </c:strCache>
            </c:strRef>
          </c:cat>
          <c:val>
            <c:numRef>
              <c:f>'Sheet 1'!$D$22:$D$37</c:f>
              <c:numCache>
                <c:formatCode>0.000</c:formatCode>
                <c:ptCount val="16"/>
                <c:pt idx="0">
                  <c:v>1.36108662553089</c:v>
                </c:pt>
                <c:pt idx="1">
                  <c:v>1.1938237257956801</c:v>
                </c:pt>
                <c:pt idx="2">
                  <c:v>1.61549873049374</c:v>
                </c:pt>
                <c:pt idx="3">
                  <c:v>1.37472353870458</c:v>
                </c:pt>
                <c:pt idx="4">
                  <c:v>1.70638662666095</c:v>
                </c:pt>
                <c:pt idx="5">
                  <c:v>1.4929453262786601</c:v>
                </c:pt>
                <c:pt idx="6">
                  <c:v>1.4155381416919901</c:v>
                </c:pt>
                <c:pt idx="7">
                  <c:v>1.65180512905635</c:v>
                </c:pt>
                <c:pt idx="8">
                  <c:v>1.3466417352281199</c:v>
                </c:pt>
                <c:pt idx="9">
                  <c:v>1.5283064909712101</c:v>
                </c:pt>
                <c:pt idx="10">
                  <c:v>1.6886342897698501</c:v>
                </c:pt>
                <c:pt idx="11">
                  <c:v>1.26305721605465</c:v>
                </c:pt>
                <c:pt idx="12">
                  <c:v>1.14146202170189</c:v>
                </c:pt>
                <c:pt idx="13">
                  <c:v>1.21042553191489</c:v>
                </c:pt>
                <c:pt idx="14">
                  <c:v>1.37803320561941</c:v>
                </c:pt>
                <c:pt idx="15">
                  <c:v>1.3343530043271501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EEC-8A42-B254-CCA403E4D76D}"/>
            </c:ext>
          </c:extLst>
        </c:ser>
        <c:ser>
          <c:idx val="1"/>
          <c:order val="1"/>
          <c:tx>
            <c:v>IDEAL</c:v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cat>
            <c:strRef>
              <c:f>'Sheet 1'!$A$22:$A$37</c:f>
              <c:strCache>
                <c:ptCount val="16"/>
                <c:pt idx="0">
                  <c:v>astar</c:v>
                </c:pt>
                <c:pt idx="1">
                  <c:v>bzip2</c:v>
                </c:pt>
                <c:pt idx="2">
                  <c:v>GemsFDTD</c:v>
                </c:pt>
                <c:pt idx="3">
                  <c:v>hmmer</c:v>
                </c:pt>
                <c:pt idx="4">
                  <c:v>mcf</c:v>
                </c:pt>
                <c:pt idx="5">
                  <c:v>milc</c:v>
                </c:pt>
                <c:pt idx="6">
                  <c:v>soplex</c:v>
                </c:pt>
                <c:pt idx="7">
                  <c:v>sphinx3</c:v>
                </c:pt>
                <c:pt idx="8">
                  <c:v>bwaves-17</c:v>
                </c:pt>
                <c:pt idx="9">
                  <c:v>lbm-17</c:v>
                </c:pt>
                <c:pt idx="10">
                  <c:v>omnetpp-17</c:v>
                </c:pt>
                <c:pt idx="11">
                  <c:v>xalancbmk-17</c:v>
                </c:pt>
                <c:pt idx="12">
                  <c:v>img-dnn</c:v>
                </c:pt>
                <c:pt idx="13">
                  <c:v>moses</c:v>
                </c:pt>
                <c:pt idx="14">
                  <c:v>Graph500</c:v>
                </c:pt>
                <c:pt idx="15">
                  <c:v>AVG</c:v>
                </c:pt>
              </c:strCache>
            </c:strRef>
          </c:cat>
          <c:val>
            <c:numRef>
              <c:f>'Sheet 1'!$E$22:$E$37</c:f>
              <c:numCache>
                <c:formatCode>0.000</c:formatCode>
                <c:ptCount val="16"/>
                <c:pt idx="0">
                  <c:v>1.3879317252985</c:v>
                </c:pt>
                <c:pt idx="1">
                  <c:v>1.20997106610283</c:v>
                </c:pt>
                <c:pt idx="2">
                  <c:v>1.7280609008247001</c:v>
                </c:pt>
                <c:pt idx="3">
                  <c:v>1.37969984202212</c:v>
                </c:pt>
                <c:pt idx="4">
                  <c:v>2.08701243034719</c:v>
                </c:pt>
                <c:pt idx="5">
                  <c:v>1.54698916603679</c:v>
                </c:pt>
                <c:pt idx="6">
                  <c:v>1.5088757396449699</c:v>
                </c:pt>
                <c:pt idx="7">
                  <c:v>1.6765489740702</c:v>
                </c:pt>
                <c:pt idx="8">
                  <c:v>1.3924726492873001</c:v>
                </c:pt>
                <c:pt idx="9">
                  <c:v>1.73304050756467</c:v>
                </c:pt>
                <c:pt idx="10">
                  <c:v>1.8192233600324399</c:v>
                </c:pt>
                <c:pt idx="11">
                  <c:v>1.29859404828</c:v>
                </c:pt>
                <c:pt idx="12">
                  <c:v>1.1627641347801301</c:v>
                </c:pt>
                <c:pt idx="13">
                  <c:v>1.2592385218365101</c:v>
                </c:pt>
                <c:pt idx="14">
                  <c:v>1.4838072402742</c:v>
                </c:pt>
                <c:pt idx="15">
                  <c:v>1.5116099596327199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EEC-8A42-B254-CCA403E4D7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36148344"/>
        <c:axId val="636146776"/>
      </c:barChart>
      <c:catAx>
        <c:axId val="636148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146776"/>
        <c:crosses val="autoZero"/>
        <c:auto val="1"/>
        <c:lblAlgn val="ctr"/>
        <c:lblOffset val="100"/>
        <c:noMultiLvlLbl val="0"/>
      </c:catAx>
      <c:valAx>
        <c:axId val="636146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3614834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t"/>
      <c:layout>
        <c:manualLayout>
          <c:xMode val="edge"/>
          <c:yMode val="edge"/>
          <c:x val="0.281076342210963"/>
          <c:y val="2.3148228762535042E-2"/>
          <c:w val="0.41669346755570202"/>
          <c:h val="0.128450714494021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tiff>
</file>

<file path=ppt/media/image19.tiff>
</file>

<file path=ppt/media/image2.png>
</file>

<file path=ppt/media/image20.tiff>
</file>

<file path=ppt/media/image3.jpeg>
</file>

<file path=ppt/media/image4.jpeg>
</file>

<file path=ppt/media/image5.png>
</file>

<file path=ppt/media/image6.png>
</file>

<file path=ppt/media/image7.png>
</file>

<file path=ppt/media/image8.gi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39BF3-6316-40F5-8F10-980B46B5A86B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676A0-33B1-4B4B-B1AA-B0B917FC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02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713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2645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0993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768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51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830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788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8975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8399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759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985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984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4232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313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120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7011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387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9551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3703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9630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930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05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25257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02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5723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b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833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b="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5359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318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42070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989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1219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460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911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435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58929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0355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0907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0126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76929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4968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24560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9014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0675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95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39698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8869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6568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70045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89470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79055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9780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38430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26963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70864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8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54198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6570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35781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953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6732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2274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24721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0355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5146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1687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44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6622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5762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634797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2013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615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66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602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4627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60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  <a:prstGeom prst="rect">
            <a:avLst/>
          </a:prstGeom>
        </p:spPr>
        <p:txBody>
          <a:bodyPr/>
          <a:lstStyle>
            <a:lvl1pPr>
              <a:defRPr sz="4000" b="1">
                <a:latin typeface="Cambria" panose="020405030504060302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991" y="911224"/>
            <a:ext cx="8987622" cy="531875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Cambria" panose="02040503050406030204" pitchFamily="18" charset="0"/>
              </a:defRPr>
            </a:lvl1pPr>
            <a:lvl2pPr marL="685800" indent="-228600">
              <a:buFont typeface="Cambria" panose="02040503050406030204" pitchFamily="18" charset="0"/>
              <a:buChar char="-"/>
              <a:defRPr sz="2400">
                <a:latin typeface="Cambria" panose="02040503050406030204" pitchFamily="18" charset="0"/>
              </a:defRPr>
            </a:lvl2pPr>
            <a:lvl3pPr>
              <a:defRPr sz="2000">
                <a:latin typeface="Cambria" panose="02040503050406030204" pitchFamily="18" charset="0"/>
              </a:defRPr>
            </a:lvl3pPr>
            <a:lvl4pPr>
              <a:defRPr sz="2000">
                <a:latin typeface="Cambria" panose="02040503050406030204" pitchFamily="18" charset="0"/>
              </a:defRPr>
            </a:lvl4pPr>
            <a:lvl5pPr>
              <a:defRPr sz="2000"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safari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89560" y="6413144"/>
            <a:ext cx="1080120" cy="312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63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870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tiff"/><Relationship Id="rId4" Type="http://schemas.openxmlformats.org/officeDocument/2006/relationships/image" Target="../media/image3.jpeg"/><Relationship Id="rId9" Type="http://schemas.openxmlformats.org/officeDocument/2006/relationships/image" Target="../media/image8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MU-SAFARI/Ramulator-VBI" TargetMode="External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notesSlide" Target="../notesSlides/notesSlide6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openxmlformats.org/officeDocument/2006/relationships/image" Target="../media/image15.tiff"/><Relationship Id="rId11" Type="http://schemas.openxmlformats.org/officeDocument/2006/relationships/image" Target="../media/image20.tiff"/><Relationship Id="rId5" Type="http://schemas.openxmlformats.org/officeDocument/2006/relationships/image" Target="../media/image14.tiff"/><Relationship Id="rId10" Type="http://schemas.openxmlformats.org/officeDocument/2006/relationships/image" Target="../media/image19.tiff"/><Relationship Id="rId4" Type="http://schemas.openxmlformats.org/officeDocument/2006/relationships/image" Target="../media/image13.tiff"/><Relationship Id="rId9" Type="http://schemas.openxmlformats.org/officeDocument/2006/relationships/image" Target="../media/image18.tif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4" Type="http://schemas.openxmlformats.org/officeDocument/2006/relationships/chart" Target="../charts/chart1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4" Type="http://schemas.openxmlformats.org/officeDocument/2006/relationships/chart" Target="../charts/char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tiff"/><Relationship Id="rId10" Type="http://schemas.openxmlformats.org/officeDocument/2006/relationships/image" Target="../media/image20.tiff"/><Relationship Id="rId4" Type="http://schemas.openxmlformats.org/officeDocument/2006/relationships/image" Target="../media/image14.tiff"/><Relationship Id="rId9" Type="http://schemas.openxmlformats.org/officeDocument/2006/relationships/image" Target="../media/image19.tif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10" Type="http://schemas.openxmlformats.org/officeDocument/2006/relationships/image" Target="../media/image9.tiff"/><Relationship Id="rId4" Type="http://schemas.openxmlformats.org/officeDocument/2006/relationships/image" Target="../media/image3.jpeg"/><Relationship Id="rId9" Type="http://schemas.openxmlformats.org/officeDocument/2006/relationships/image" Target="../media/image8.gif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0F9B7762-C625-4FE6-A67E-20C121A7C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482" y="5803857"/>
            <a:ext cx="2411415" cy="108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Title 1"/>
          <p:cNvSpPr txBox="1">
            <a:spLocks/>
          </p:cNvSpPr>
          <p:nvPr/>
        </p:nvSpPr>
        <p:spPr>
          <a:xfrm>
            <a:off x="0" y="3717"/>
            <a:ext cx="9144000" cy="296250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600" b="1" dirty="0">
              <a:solidFill>
                <a:srgbClr val="70AD47"/>
              </a:solidFill>
            </a:endParaRPr>
          </a:p>
        </p:txBody>
      </p:sp>
      <p:sp>
        <p:nvSpPr>
          <p:cNvPr id="102" name="Title 1"/>
          <p:cNvSpPr>
            <a:spLocks noGrp="1"/>
          </p:cNvSpPr>
          <p:nvPr>
            <p:ph type="ctrTitle" idx="4294967295"/>
          </p:nvPr>
        </p:nvSpPr>
        <p:spPr>
          <a:xfrm>
            <a:off x="0" y="472493"/>
            <a:ext cx="9144000" cy="2051158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The Virtual Block Interface:</a:t>
            </a:r>
            <a:br>
              <a:rPr lang="en-US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A Flexible Alternative to the </a:t>
            </a:r>
            <a:b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Conventional Virtual Memory Framework</a:t>
            </a:r>
            <a:endParaRPr lang="en-US" sz="3600" b="1" dirty="0">
              <a:solidFill>
                <a:schemeClr val="bg1">
                  <a:lumMod val="95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103" name="Subtitle 2"/>
          <p:cNvSpPr>
            <a:spLocks noGrp="1"/>
          </p:cNvSpPr>
          <p:nvPr>
            <p:ph type="subTitle" idx="4294967295"/>
          </p:nvPr>
        </p:nvSpPr>
        <p:spPr>
          <a:xfrm>
            <a:off x="228600" y="3115179"/>
            <a:ext cx="8686800" cy="206876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b="1" dirty="0" err="1">
                <a:latin typeface="Cambria"/>
                <a:cs typeface="Cambria"/>
              </a:rPr>
              <a:t>Nastaran</a:t>
            </a:r>
            <a:r>
              <a:rPr lang="en-US" b="1" dirty="0">
                <a:latin typeface="Cambria"/>
                <a:cs typeface="Cambria"/>
              </a:rPr>
              <a:t> </a:t>
            </a:r>
            <a:r>
              <a:rPr lang="en-US" b="1" dirty="0" err="1">
                <a:latin typeface="Cambria"/>
                <a:cs typeface="Cambria"/>
              </a:rPr>
              <a:t>Hajinazar</a:t>
            </a:r>
            <a:r>
              <a:rPr lang="en-US" dirty="0">
                <a:latin typeface="Cambria"/>
                <a:cs typeface="Cambria"/>
              </a:rPr>
              <a:t>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Pratyush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Patel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Minesh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Patel Konstantinos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Kanellopoulos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Saugata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Ghose  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Rachata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Ausavarungnirun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 Geraldo F. Oliveira     Jonathan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Appavoo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Vivek Seshadri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Onur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Mutlu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/>
              <a:cs typeface="Cambria"/>
            </a:endParaRPr>
          </a:p>
        </p:txBody>
      </p:sp>
      <p:pic>
        <p:nvPicPr>
          <p:cNvPr id="1026" name="Picture 2" descr="http://www.euroc-project.eu/fileadmin/imgEuroc/eurocConsortiumLogos/eth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40" y="5443991"/>
            <a:ext cx="1826322" cy="37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eaphages.org/media/institutions/Burgundy_CMU_JPG_Logo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3" b="26959"/>
          <a:stretch/>
        </p:blipFill>
        <p:spPr bwMode="auto">
          <a:xfrm>
            <a:off x="384509" y="6177750"/>
            <a:ext cx="2147696" cy="35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09" y="5431704"/>
            <a:ext cx="1467233" cy="424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FA4FA8-6233-4D60-91DB-E3797E929C0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570" y="5427333"/>
            <a:ext cx="1831852" cy="432817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B5D86B6F-263C-4F93-8DC5-88A7936E8A8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793" y="5427333"/>
            <a:ext cx="1612291" cy="408476"/>
          </a:xfrm>
          <a:prstGeom prst="rect">
            <a:avLst/>
          </a:prstGeom>
        </p:spPr>
      </p:pic>
      <p:pic>
        <p:nvPicPr>
          <p:cNvPr id="9" name="Picture 4" descr="master logo">
            <a:extLst>
              <a:ext uri="{FF2B5EF4-FFF2-40B4-BE49-F238E27FC236}">
                <a16:creationId xmlns:a16="http://schemas.microsoft.com/office/drawing/2014/main" id="{8FD42195-F7F5-4A65-B3BD-CA6541407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263" y="6066320"/>
            <a:ext cx="1237349" cy="556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4239F6-0376-1744-9CDE-8BB0C1E61A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42192" y="5923612"/>
            <a:ext cx="667384" cy="78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772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10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0215F11-CBC0-1347-8E4D-E578039F5594}"/>
              </a:ext>
            </a:extLst>
          </p:cNvPr>
          <p:cNvGrpSpPr/>
          <p:nvPr/>
        </p:nvGrpSpPr>
        <p:grpSpPr>
          <a:xfrm>
            <a:off x="5928163" y="1573802"/>
            <a:ext cx="2743200" cy="3702286"/>
            <a:chOff x="5928163" y="1573802"/>
            <a:chExt cx="2743200" cy="370228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B5BDB18-F3BC-064A-BA85-49A41091E919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cxnSpLocks/>
              <a:stCxn id="30" idx="2"/>
              <a:endCxn id="59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2F7DE37-F776-DE41-9823-7C0AAE79932D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A6DFB7-CE92-D440-8AB1-73CCB505A8C5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C2CD639-7A4C-5B42-A2BB-C567DB17E07D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cxnSpLocks/>
              <a:stCxn id="35" idx="2"/>
              <a:endCxn id="42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19AC238C-DF57-1A4D-952C-8A4889FDDDDA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69BAD971-1D94-4A49-8383-41468E0EF295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6CF70C91-5381-4C46-AE36-07814DFFD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Conventional Virtual Memory Framework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CAE0AF-382C-1C44-8503-916CC349E1FF}"/>
              </a:ext>
            </a:extLst>
          </p:cNvPr>
          <p:cNvSpPr txBox="1"/>
          <p:nvPr/>
        </p:nvSpPr>
        <p:spPr>
          <a:xfrm>
            <a:off x="703664" y="2296049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one-to-one mapping</a:t>
            </a:r>
          </a:p>
          <a:p>
            <a:pPr algn="ctr"/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managed by the OS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50CA65C9-2B6A-704C-A551-EE34EDBAB832}"/>
              </a:ext>
            </a:extLst>
          </p:cNvPr>
          <p:cNvCxnSpPr>
            <a:cxnSpLocks/>
            <a:stCxn id="29" idx="3"/>
          </p:cNvCxnSpPr>
          <p:nvPr/>
        </p:nvCxnSpPr>
        <p:spPr>
          <a:xfrm rot="10800000" flipV="1">
            <a:off x="4556563" y="2271902"/>
            <a:ext cx="1371600" cy="505030"/>
          </a:xfrm>
          <a:prstGeom prst="curvedConnector3">
            <a:avLst>
              <a:gd name="adj1" fmla="val 50000"/>
            </a:avLst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645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11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0215F11-CBC0-1347-8E4D-E578039F5594}"/>
              </a:ext>
            </a:extLst>
          </p:cNvPr>
          <p:cNvGrpSpPr/>
          <p:nvPr/>
        </p:nvGrpSpPr>
        <p:grpSpPr>
          <a:xfrm>
            <a:off x="5928163" y="1573802"/>
            <a:ext cx="2743200" cy="3702286"/>
            <a:chOff x="5928163" y="1573802"/>
            <a:chExt cx="2743200" cy="370228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B5BDB18-F3BC-064A-BA85-49A41091E919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cxnSpLocks/>
              <a:stCxn id="30" idx="2"/>
              <a:endCxn id="59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EEE8F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2F7DE37-F776-DE41-9823-7C0AAE79932D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A6DFB7-CE92-D440-8AB1-73CCB505A8C5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C2CD639-7A4C-5B42-A2BB-C567DB17E07D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cxnSpLocks/>
              <a:stCxn id="35" idx="2"/>
              <a:endCxn id="42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19AC238C-DF57-1A4D-952C-8A4889FDDDDA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69BAD971-1D94-4A49-8383-41468E0EF295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6CF70C91-5381-4C46-AE36-07814DFFD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Conventional Virtual Memory Framework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CAE0AF-382C-1C44-8503-916CC349E1FF}"/>
              </a:ext>
            </a:extLst>
          </p:cNvPr>
          <p:cNvSpPr txBox="1"/>
          <p:nvPr/>
        </p:nvSpPr>
        <p:spPr>
          <a:xfrm>
            <a:off x="290946" y="3204638"/>
            <a:ext cx="46225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per-process page tables to</a:t>
            </a:r>
            <a:b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map each VAS to physical memory</a:t>
            </a:r>
          </a:p>
          <a:p>
            <a:pPr algn="ctr">
              <a:spcBef>
                <a:spcPts val="1200"/>
              </a:spcBef>
            </a:pPr>
            <a:r>
              <a:rPr lang="en-CA" sz="20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managed by the OS</a:t>
            </a:r>
          </a:p>
          <a:p>
            <a:pPr algn="ctr">
              <a:spcBef>
                <a:spcPts val="1200"/>
              </a:spcBef>
            </a:pPr>
            <a:r>
              <a:rPr lang="en-CA" sz="20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read by hardware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50CA65C9-2B6A-704C-A551-EE34EDBAB832}"/>
              </a:ext>
            </a:extLst>
          </p:cNvPr>
          <p:cNvCxnSpPr>
            <a:cxnSpLocks/>
            <a:stCxn id="39" idx="1"/>
          </p:cNvCxnSpPr>
          <p:nvPr/>
        </p:nvCxnSpPr>
        <p:spPr>
          <a:xfrm rot="10800000">
            <a:off x="4913523" y="3721608"/>
            <a:ext cx="1106080" cy="594360"/>
          </a:xfrm>
          <a:prstGeom prst="curvedConnector3">
            <a:avLst>
              <a:gd name="adj1" fmla="val 50000"/>
            </a:avLst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762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320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b="1"/>
              <a:t>Three examples </a:t>
            </a:r>
            <a:r>
              <a:rPr lang="en-US" sz="2800"/>
              <a:t>of the </a:t>
            </a:r>
            <a:r>
              <a:rPr lang="en-US" sz="2800" b="1">
                <a:solidFill>
                  <a:srgbClr val="C00000"/>
                </a:solidFill>
              </a:rPr>
              <a:t>challenges</a:t>
            </a:r>
            <a:r>
              <a:rPr lang="en-US" sz="2800"/>
              <a:t> in adapting conventional virtual memory frameworks for increasingly-diverse systems:</a:t>
            </a:r>
            <a:endParaRPr lang="en-US" sz="3200"/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80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/>
              <a:t>Requiring a</a:t>
            </a:r>
            <a:r>
              <a:rPr lang="en-US" sz="2400">
                <a:solidFill>
                  <a:srgbClr val="C00000"/>
                </a:solidFill>
              </a:rPr>
              <a:t> rigid</a:t>
            </a:r>
            <a:r>
              <a:rPr lang="en-US" sz="2400"/>
              <a:t> </a:t>
            </a:r>
            <a:r>
              <a:rPr lang="en-US" sz="2400">
                <a:solidFill>
                  <a:srgbClr val="C00000"/>
                </a:solidFill>
              </a:rPr>
              <a:t>page table structure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/>
              <a:t>High address </a:t>
            </a:r>
            <a:r>
              <a:rPr lang="en-US" sz="2400">
                <a:solidFill>
                  <a:srgbClr val="C00000"/>
                </a:solidFill>
              </a:rPr>
              <a:t>translation overhead</a:t>
            </a:r>
            <a:r>
              <a:rPr lang="en-US" sz="2400"/>
              <a:t> in virtual machines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>
                <a:solidFill>
                  <a:srgbClr val="C00000"/>
                </a:solidFill>
              </a:rPr>
              <a:t>Inefficient</a:t>
            </a:r>
            <a:r>
              <a:rPr lang="en-US" sz="2400"/>
              <a:t> heterogeneous memory </a:t>
            </a:r>
            <a:r>
              <a:rPr lang="en-US" sz="2400">
                <a:solidFill>
                  <a:srgbClr val="C00000"/>
                </a:solidFill>
              </a:rPr>
              <a:t>management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A71F011-6B5D-404D-BC32-CA4397EFC8A8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12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2CBC6B2-51E7-BD46-80E4-660AF967E914}"/>
              </a:ext>
            </a:extLst>
          </p:cNvPr>
          <p:cNvSpPr/>
          <p:nvPr/>
        </p:nvSpPr>
        <p:spPr>
          <a:xfrm>
            <a:off x="578225" y="3188912"/>
            <a:ext cx="7987552" cy="568394"/>
          </a:xfrm>
          <a:prstGeom prst="roundRect">
            <a:avLst>
              <a:gd name="adj" fmla="val 1079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328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 1: Rigid Page Table Structures</a:t>
            </a:r>
            <a:endParaRPr lang="en-US" sz="2200" b="1" spc="-1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657562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1200" dirty="0"/>
          </a:p>
          <a:p>
            <a:pPr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Flexibly customized </a:t>
            </a:r>
            <a:r>
              <a:rPr lang="en-US" sz="2800" dirty="0"/>
              <a:t>page tables can reduce the address translation overhead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sz="2400" dirty="0"/>
              <a:t>Customized to the application’s</a:t>
            </a:r>
            <a:br>
              <a:rPr lang="en-US" sz="2400" dirty="0"/>
            </a:br>
            <a:r>
              <a:rPr lang="en-US" sz="2400" dirty="0"/>
              <a:t>memory behavior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dirty="0"/>
              <a:t>e.g., larger granularities for more densely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-US" dirty="0"/>
              <a:t>    allocated memory regions</a:t>
            </a: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8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200" b="1" dirty="0">
                <a:solidFill>
                  <a:srgbClr val="C00000"/>
                </a:solidFill>
              </a:rPr>
              <a:t>Con: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sz="2400" dirty="0"/>
              <a:t>Requires a </a:t>
            </a:r>
            <a:r>
              <a:rPr lang="en-US" sz="2400" dirty="0">
                <a:solidFill>
                  <a:srgbClr val="C00000"/>
                </a:solidFill>
              </a:rPr>
              <a:t>rigid</a:t>
            </a:r>
            <a:r>
              <a:rPr lang="en-US" sz="2400" dirty="0"/>
              <a:t> page table structure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dirty="0"/>
              <a:t>e.g., fixed-granularity </a:t>
            </a:r>
            <a:r>
              <a:rPr lang="en-CA" dirty="0"/>
              <a:t>4-level page table</a:t>
            </a:r>
            <a:br>
              <a:rPr lang="en-CA" dirty="0"/>
            </a:br>
            <a:r>
              <a:rPr lang="en-CA" dirty="0"/>
              <a:t>in Intel x86</a:t>
            </a:r>
            <a:endParaRPr lang="en-US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28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28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A71F011-6B5D-404D-BC32-CA4397EFC8A8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13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74746B5-59F5-934B-8F75-C9F289A43CA3}"/>
              </a:ext>
            </a:extLst>
          </p:cNvPr>
          <p:cNvGrpSpPr/>
          <p:nvPr/>
        </p:nvGrpSpPr>
        <p:grpSpPr>
          <a:xfrm>
            <a:off x="6182627" y="2127984"/>
            <a:ext cx="2743200" cy="3702286"/>
            <a:chOff x="5928163" y="1573802"/>
            <a:chExt cx="2743200" cy="3702286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A1D0987-039F-A046-A596-263B9E8E032E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643AB1F-1BA8-214A-A02F-270932900757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038649E1-BCDD-4C47-9220-2ED4E0E4F3D5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98D91DF-4743-EA4F-B671-2ED8058BBD85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58F0619-D39D-EA41-8FD7-2B5E5DE3915B}"/>
                </a:ext>
              </a:extLst>
            </p:cNvPr>
            <p:cNvCxnSpPr>
              <a:cxnSpLocks/>
              <a:stCxn id="8" idx="2"/>
              <a:endCxn id="22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5507F858-6355-B548-9285-290BC4C6FD18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C5CB476-5474-A243-AC7D-8F1607C748E0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78BFA3E2-0727-E340-9845-87C9935DF693}"/>
                </a:ext>
              </a:extLst>
            </p:cNvPr>
            <p:cNvCxnSpPr>
              <a:stCxn id="12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7714ADAD-81D9-4348-AB57-C10BE2DA594C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EEE8F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A5655833-7264-A44B-A121-E32FEDF78633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5BF75D5E-E573-A74B-9D49-7647B582EE92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7542DB-8C8F-D442-B4A4-8DFFEDE7FA08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AD1C731-8EE9-2540-BAC1-3ADE4C4AA3A0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C59BB66-4126-E246-9C8B-336681240614}"/>
                </a:ext>
              </a:extLst>
            </p:cNvPr>
            <p:cNvCxnSpPr>
              <a:cxnSpLocks/>
              <a:stCxn id="11" idx="2"/>
              <a:endCxn id="16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CD89EC-BE43-8742-9533-8C5665950137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7D0F7DD-A927-CF41-9286-D507AABFB14F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9C67F572-04F6-BE41-945F-6D50D8339DF9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Rounded Rectangle 22">
              <a:extLst>
                <a:ext uri="{FF2B5EF4-FFF2-40B4-BE49-F238E27FC236}">
                  <a16:creationId xmlns:a16="http://schemas.microsoft.com/office/drawing/2014/main" id="{41C1F005-EC13-4049-AA79-AF9915466BDC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0D043913-AA2B-274B-9EFA-40162C380710}"/>
              </a:ext>
            </a:extLst>
          </p:cNvPr>
          <p:cNvSpPr txBox="1"/>
          <p:nvPr/>
        </p:nvSpPr>
        <p:spPr>
          <a:xfrm>
            <a:off x="583933" y="3969510"/>
            <a:ext cx="49142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A" sz="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</a:endParaRPr>
          </a:p>
          <a:p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accessed by both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 and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hardware</a:t>
            </a:r>
          </a:p>
          <a:p>
            <a:pPr marL="342900" indent="-342900">
              <a:buFontTx/>
              <a:buChar char="-"/>
            </a:pPr>
            <a:endParaRPr lang="en-CA" sz="800" dirty="0">
              <a:solidFill>
                <a:schemeClr val="accent1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A235E420-7242-8242-AE5C-D5AF04837795}"/>
              </a:ext>
            </a:extLst>
          </p:cNvPr>
          <p:cNvCxnSpPr>
            <a:cxnSpLocks/>
            <a:stCxn id="14" idx="1"/>
            <a:endCxn id="24" idx="3"/>
          </p:cNvCxnSpPr>
          <p:nvPr/>
        </p:nvCxnSpPr>
        <p:spPr>
          <a:xfrm rot="10800000">
            <a:off x="5498153" y="4323454"/>
            <a:ext cx="775914" cy="546697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98161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b="1" dirty="0"/>
              <a:t>Three examples </a:t>
            </a:r>
            <a:r>
              <a:rPr lang="en-US" sz="2800" dirty="0"/>
              <a:t>of the </a:t>
            </a:r>
            <a:r>
              <a:rPr lang="en-US" sz="2800" b="1" dirty="0">
                <a:solidFill>
                  <a:srgbClr val="C00000"/>
                </a:solidFill>
              </a:rPr>
              <a:t>challenges</a:t>
            </a:r>
            <a:r>
              <a:rPr lang="en-US" sz="2800" dirty="0"/>
              <a:t> in adapting conventional virtual memory frameworks for increasingly-diverse systems:</a:t>
            </a: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/>
              <a:t>Requiring a</a:t>
            </a:r>
            <a:r>
              <a:rPr lang="en-US" sz="2400" dirty="0">
                <a:solidFill>
                  <a:srgbClr val="C00000"/>
                </a:solidFill>
              </a:rPr>
              <a:t> rigid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page table structure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/>
              <a:t>High address </a:t>
            </a:r>
            <a:r>
              <a:rPr lang="en-US" sz="2400" dirty="0">
                <a:solidFill>
                  <a:srgbClr val="C00000"/>
                </a:solidFill>
              </a:rPr>
              <a:t>translation overhead</a:t>
            </a:r>
            <a:r>
              <a:rPr lang="en-US" sz="2400" dirty="0"/>
              <a:t> in virtual machines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>
                <a:solidFill>
                  <a:srgbClr val="C00000"/>
                </a:solidFill>
              </a:rPr>
              <a:t>Inefficient</a:t>
            </a:r>
            <a:r>
              <a:rPr lang="en-US" sz="2400" dirty="0"/>
              <a:t> heterogeneous memory </a:t>
            </a:r>
            <a:r>
              <a:rPr lang="en-US" sz="2400" dirty="0">
                <a:solidFill>
                  <a:srgbClr val="C00000"/>
                </a:solidFill>
              </a:rPr>
              <a:t>management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A71F011-6B5D-404D-BC32-CA4397EFC8A8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14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CBC6B2-51E7-BD46-80E4-660AF967E914}"/>
              </a:ext>
            </a:extLst>
          </p:cNvPr>
          <p:cNvSpPr/>
          <p:nvPr/>
        </p:nvSpPr>
        <p:spPr>
          <a:xfrm>
            <a:off x="578225" y="3955395"/>
            <a:ext cx="7987552" cy="568394"/>
          </a:xfrm>
          <a:prstGeom prst="roundRect">
            <a:avLst>
              <a:gd name="adj" fmla="val 1079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19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1">
            <a:extLst>
              <a:ext uri="{FF2B5EF4-FFF2-40B4-BE49-F238E27FC236}">
                <a16:creationId xmlns:a16="http://schemas.microsoft.com/office/drawing/2014/main" id="{5375F9E7-61B1-E342-9FBA-ADEDFC47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 2: Overheads in Virtual Machines</a:t>
            </a:r>
            <a:endParaRPr lang="en-US" sz="2100" b="1" spc="-100" dirty="0"/>
          </a:p>
        </p:txBody>
      </p: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15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9684B62-9C6D-C048-9411-2F64D954D639}"/>
              </a:ext>
            </a:extLst>
          </p:cNvPr>
          <p:cNvGrpSpPr/>
          <p:nvPr/>
        </p:nvGrpSpPr>
        <p:grpSpPr>
          <a:xfrm>
            <a:off x="5976000" y="1926000"/>
            <a:ext cx="2743200" cy="2831035"/>
            <a:chOff x="5946231" y="2021273"/>
            <a:chExt cx="2743200" cy="2831035"/>
          </a:xfrm>
        </p:grpSpPr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D4D8242D-F6A4-CC4B-90C7-1B024217A35F}"/>
                </a:ext>
              </a:extLst>
            </p:cNvPr>
            <p:cNvSpPr/>
            <p:nvPr/>
          </p:nvSpPr>
          <p:spPr>
            <a:xfrm flipH="1">
              <a:off x="6006329" y="2900550"/>
              <a:ext cx="2573014" cy="828720"/>
            </a:xfrm>
            <a:prstGeom prst="roundRect">
              <a:avLst>
                <a:gd name="adj" fmla="val 6476"/>
              </a:avLst>
            </a:prstGeom>
            <a:solidFill>
              <a:srgbClr val="F4E0DD"/>
            </a:solidFill>
            <a:ln>
              <a:solidFill>
                <a:srgbClr val="F1CC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1600" b="1" dirty="0">
                  <a:solidFill>
                    <a:schemeClr val="tx1"/>
                  </a:solidFill>
                </a:rPr>
                <a:t>Host</a:t>
              </a:r>
              <a:r>
                <a:rPr lang="en-US" sz="1600" b="1" dirty="0">
                  <a:solidFill>
                    <a:srgbClr val="B6321D"/>
                  </a:solidFill>
                </a:rPr>
                <a:t> Virtual Address Space</a:t>
              </a:r>
            </a:p>
          </p:txBody>
        </p:sp>
        <p:sp>
          <p:nvSpPr>
            <p:cNvPr id="81" name="Rounded Rectangle 80">
              <a:extLst>
                <a:ext uri="{FF2B5EF4-FFF2-40B4-BE49-F238E27FC236}">
                  <a16:creationId xmlns:a16="http://schemas.microsoft.com/office/drawing/2014/main" id="{74418429-495A-6949-ABC6-F2C14921391C}"/>
                </a:ext>
              </a:extLst>
            </p:cNvPr>
            <p:cNvSpPr/>
            <p:nvPr/>
          </p:nvSpPr>
          <p:spPr>
            <a:xfrm flipH="1">
              <a:off x="5946231" y="2468756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 Host OS</a:t>
              </a:r>
            </a:p>
          </p:txBody>
        </p:sp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C4FF38A7-F38C-CC49-AEED-59B05CD2C9FD}"/>
                </a:ext>
              </a:extLst>
            </p:cNvPr>
            <p:cNvSpPr/>
            <p:nvPr/>
          </p:nvSpPr>
          <p:spPr>
            <a:xfrm>
              <a:off x="6024977" y="3846467"/>
              <a:ext cx="2560320" cy="540231"/>
            </a:xfrm>
            <a:prstGeom prst="roundRect">
              <a:avLst>
                <a:gd name="adj" fmla="val 6656"/>
              </a:avLst>
            </a:prstGeom>
            <a:solidFill>
              <a:srgbClr val="EEE8F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Host Page Tables</a:t>
              </a:r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3A649488-40C5-1F42-8F5C-B67241C00661}"/>
                </a:ext>
              </a:extLst>
            </p:cNvPr>
            <p:cNvSpPr/>
            <p:nvPr/>
          </p:nvSpPr>
          <p:spPr>
            <a:xfrm>
              <a:off x="6024977" y="448654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1CBC35ED-E9DE-7A41-88A9-8F617EBAB941}"/>
                </a:ext>
              </a:extLst>
            </p:cNvPr>
            <p:cNvSpPr/>
            <p:nvPr/>
          </p:nvSpPr>
          <p:spPr>
            <a:xfrm>
              <a:off x="6130334" y="2021273"/>
              <a:ext cx="765199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1</a:t>
              </a: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0EFD5DAD-8139-1547-95BA-498EB7CC3FDB}"/>
                </a:ext>
              </a:extLst>
            </p:cNvPr>
            <p:cNvSpPr/>
            <p:nvPr/>
          </p:nvSpPr>
          <p:spPr>
            <a:xfrm>
              <a:off x="6165460" y="2974080"/>
              <a:ext cx="651164" cy="498894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01E806AD-B773-A345-9984-7ED54778CF56}"/>
                </a:ext>
              </a:extLst>
            </p:cNvPr>
            <p:cNvSpPr txBox="1"/>
            <p:nvPr/>
          </p:nvSpPr>
          <p:spPr>
            <a:xfrm>
              <a:off x="6165460" y="3122212"/>
              <a:ext cx="65116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VAS 1</a:t>
              </a:r>
              <a:endParaRPr lang="en-US" sz="1600" b="1" spc="-50" dirty="0"/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6E610649-7C94-0D4B-8EE8-44AA397E3A5D}"/>
                </a:ext>
              </a:extLst>
            </p:cNvPr>
            <p:cNvCxnSpPr>
              <a:cxnSpLocks/>
              <a:endCxn id="92" idx="0"/>
            </p:cNvCxnSpPr>
            <p:nvPr/>
          </p:nvCxnSpPr>
          <p:spPr>
            <a:xfrm>
              <a:off x="6491042" y="2401570"/>
              <a:ext cx="0" cy="57251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34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48148E-6 L 0.00486 0.2312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" y="11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itle 1">
            <a:extLst>
              <a:ext uri="{FF2B5EF4-FFF2-40B4-BE49-F238E27FC236}">
                <a16:creationId xmlns:a16="http://schemas.microsoft.com/office/drawing/2014/main" id="{5375F9E7-61B1-E342-9FBA-ADEDFC477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 2: Overheads in Virtual Machines</a:t>
            </a:r>
            <a:endParaRPr lang="en-US" sz="2100" b="1" spc="-100" dirty="0"/>
          </a:p>
        </p:txBody>
      </p: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16</a:t>
            </a:fld>
            <a:endParaRPr lang="en-US" dirty="0"/>
          </a:p>
        </p:txBody>
      </p:sp>
      <p:sp>
        <p:nvSpPr>
          <p:cNvPr id="57" name="Content Placeholder 56">
            <a:extLst>
              <a:ext uri="{FF2B5EF4-FFF2-40B4-BE49-F238E27FC236}">
                <a16:creationId xmlns:a16="http://schemas.microsoft.com/office/drawing/2014/main" id="{5D8ADF17-3AE1-8B4D-B6F1-2D7DD48F0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089" y="1020860"/>
            <a:ext cx="4939052" cy="5221136"/>
          </a:xfrm>
        </p:spPr>
        <p:txBody>
          <a:bodyPr/>
          <a:lstStyle/>
          <a:p>
            <a:pPr marL="0" indent="0">
              <a:buNone/>
            </a:pPr>
            <a:endParaRPr lang="en-US" sz="800" dirty="0"/>
          </a:p>
          <a:p>
            <a:r>
              <a:rPr lang="en-CA" dirty="0"/>
              <a:t>In virtual machines, processes go through an extra level of indirection</a:t>
            </a:r>
            <a:endParaRPr lang="en-US" sz="3200" b="1" dirty="0">
              <a:solidFill>
                <a:srgbClr val="C00000"/>
              </a:solidFill>
            </a:endParaRPr>
          </a:p>
          <a:p>
            <a:endParaRPr lang="en-US" sz="3200" b="1" dirty="0">
              <a:solidFill>
                <a:srgbClr val="C00000"/>
              </a:solidFill>
            </a:endParaRPr>
          </a:p>
          <a:p>
            <a:endParaRPr lang="en-US" sz="3200" b="1" dirty="0">
              <a:solidFill>
                <a:srgbClr val="C00000"/>
              </a:solidFill>
            </a:endParaRPr>
          </a:p>
          <a:p>
            <a:pPr marL="0" indent="0">
              <a:buNone/>
            </a:pPr>
            <a:endParaRPr lang="en-US" sz="3200" b="1" dirty="0">
              <a:solidFill>
                <a:srgbClr val="C00000"/>
              </a:solidFill>
            </a:endParaRPr>
          </a:p>
          <a:p>
            <a:r>
              <a:rPr lang="en-US" sz="3200" b="1" dirty="0">
                <a:solidFill>
                  <a:srgbClr val="C00000"/>
                </a:solidFill>
              </a:rPr>
              <a:t>Con:</a:t>
            </a:r>
          </a:p>
          <a:p>
            <a:pPr lvl="1"/>
            <a:r>
              <a:rPr lang="en-US" sz="2400" dirty="0"/>
              <a:t>2D page table walks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ED9AA262-7398-664B-BFA1-01552121FB7D}"/>
              </a:ext>
            </a:extLst>
          </p:cNvPr>
          <p:cNvSpPr/>
          <p:nvPr/>
        </p:nvSpPr>
        <p:spPr>
          <a:xfrm flipH="1">
            <a:off x="5962648" y="1359066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Guest OS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D4D8242D-F6A4-CC4B-90C7-1B024217A35F}"/>
              </a:ext>
            </a:extLst>
          </p:cNvPr>
          <p:cNvSpPr/>
          <p:nvPr/>
        </p:nvSpPr>
        <p:spPr>
          <a:xfrm flipH="1">
            <a:off x="6082529" y="4394070"/>
            <a:ext cx="2573014" cy="8287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solidFill>
              <a:srgbClr val="F1CC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Host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74418429-495A-6949-ABC6-F2C14921391C}"/>
              </a:ext>
            </a:extLst>
          </p:cNvPr>
          <p:cNvSpPr/>
          <p:nvPr/>
        </p:nvSpPr>
        <p:spPr>
          <a:xfrm flipH="1">
            <a:off x="6022431" y="3962276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 Host OS</a:t>
            </a:r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09A2B5E8-8117-AB48-927D-1027C3B44283}"/>
              </a:ext>
            </a:extLst>
          </p:cNvPr>
          <p:cNvSpPr/>
          <p:nvPr/>
        </p:nvSpPr>
        <p:spPr>
          <a:xfrm>
            <a:off x="7707082" y="921327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2</a:t>
            </a:r>
          </a:p>
        </p:txBody>
      </p:sp>
      <p:sp>
        <p:nvSpPr>
          <p:cNvPr id="83" name="Rounded Rectangle 82">
            <a:extLst>
              <a:ext uri="{FF2B5EF4-FFF2-40B4-BE49-F238E27FC236}">
                <a16:creationId xmlns:a16="http://schemas.microsoft.com/office/drawing/2014/main" id="{C4FF38A7-F38C-CC49-AEED-59B05CD2C9FD}"/>
              </a:ext>
            </a:extLst>
          </p:cNvPr>
          <p:cNvSpPr/>
          <p:nvPr/>
        </p:nvSpPr>
        <p:spPr>
          <a:xfrm>
            <a:off x="6101177" y="5339987"/>
            <a:ext cx="2560320" cy="540231"/>
          </a:xfrm>
          <a:prstGeom prst="roundRect">
            <a:avLst>
              <a:gd name="adj" fmla="val 6656"/>
            </a:avLst>
          </a:prstGeom>
          <a:solidFill>
            <a:srgbClr val="EEE8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Host Page Tables</a:t>
            </a:r>
          </a:p>
        </p:txBody>
      </p:sp>
      <p:sp>
        <p:nvSpPr>
          <p:cNvPr id="84" name="Rounded Rectangle 83">
            <a:extLst>
              <a:ext uri="{FF2B5EF4-FFF2-40B4-BE49-F238E27FC236}">
                <a16:creationId xmlns:a16="http://schemas.microsoft.com/office/drawing/2014/main" id="{3A649488-40C5-1F42-8F5C-B67241C00661}"/>
              </a:ext>
            </a:extLst>
          </p:cNvPr>
          <p:cNvSpPr/>
          <p:nvPr/>
        </p:nvSpPr>
        <p:spPr>
          <a:xfrm>
            <a:off x="6101177" y="5980068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9FE40179-A30E-5A46-BE1F-687341790597}"/>
              </a:ext>
            </a:extLst>
          </p:cNvPr>
          <p:cNvSpPr/>
          <p:nvPr/>
        </p:nvSpPr>
        <p:spPr>
          <a:xfrm>
            <a:off x="7826860" y="4475968"/>
            <a:ext cx="632517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89CEFF6-7478-9246-BA1C-0D3FD0D65167}"/>
              </a:ext>
            </a:extLst>
          </p:cNvPr>
          <p:cNvSpPr txBox="1"/>
          <p:nvPr/>
        </p:nvSpPr>
        <p:spPr>
          <a:xfrm>
            <a:off x="6003390" y="3200508"/>
            <a:ext cx="258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---- virtualization layer ----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9AE5F998-29D1-2445-9817-226B7AEBA769}"/>
              </a:ext>
            </a:extLst>
          </p:cNvPr>
          <p:cNvSpPr/>
          <p:nvPr/>
        </p:nvSpPr>
        <p:spPr>
          <a:xfrm flipH="1">
            <a:off x="6047741" y="1795298"/>
            <a:ext cx="2573014" cy="8256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solidFill>
              <a:srgbClr val="F1CC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Guest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8BAFF1B0-526B-AF46-87AE-AA2D192F00B4}"/>
              </a:ext>
            </a:extLst>
          </p:cNvPr>
          <p:cNvSpPr/>
          <p:nvPr/>
        </p:nvSpPr>
        <p:spPr>
          <a:xfrm>
            <a:off x="7764100" y="1887431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6A89B3D-5587-B74E-AB5E-2A00A06DBFE1}"/>
              </a:ext>
            </a:extLst>
          </p:cNvPr>
          <p:cNvSpPr txBox="1"/>
          <p:nvPr/>
        </p:nvSpPr>
        <p:spPr>
          <a:xfrm>
            <a:off x="7773424" y="2027567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g VAS </a:t>
            </a:r>
            <a:endParaRPr lang="en-US" sz="1600" b="1" spc="-50" dirty="0"/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E45148AC-F5D5-1049-923C-A07F860FA880}"/>
              </a:ext>
            </a:extLst>
          </p:cNvPr>
          <p:cNvSpPr/>
          <p:nvPr/>
        </p:nvSpPr>
        <p:spPr>
          <a:xfrm>
            <a:off x="6060435" y="2720768"/>
            <a:ext cx="2560320" cy="540231"/>
          </a:xfrm>
          <a:prstGeom prst="roundRect">
            <a:avLst>
              <a:gd name="adj" fmla="val 6656"/>
            </a:avLst>
          </a:prstGeom>
          <a:solidFill>
            <a:srgbClr val="EEE8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Guest Page Tables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1CBC35ED-E9DE-7A41-88A9-8F617EBAB941}"/>
              </a:ext>
            </a:extLst>
          </p:cNvPr>
          <p:cNvSpPr/>
          <p:nvPr/>
        </p:nvSpPr>
        <p:spPr>
          <a:xfrm>
            <a:off x="6206534" y="3514793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0EFD5DAD-8139-1547-95BA-498EB7CC3FDB}"/>
              </a:ext>
            </a:extLst>
          </p:cNvPr>
          <p:cNvSpPr/>
          <p:nvPr/>
        </p:nvSpPr>
        <p:spPr>
          <a:xfrm>
            <a:off x="6241660" y="4467600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1E806AD-B773-A345-9984-7ED54778CF56}"/>
              </a:ext>
            </a:extLst>
          </p:cNvPr>
          <p:cNvSpPr txBox="1"/>
          <p:nvPr/>
        </p:nvSpPr>
        <p:spPr>
          <a:xfrm>
            <a:off x="6241660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1</a:t>
            </a:r>
            <a:endParaRPr lang="en-US" sz="1600" b="1" spc="-50" dirty="0"/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656EF95-5DB5-4C4C-A4DB-A17B67673C69}"/>
              </a:ext>
            </a:extLst>
          </p:cNvPr>
          <p:cNvSpPr txBox="1"/>
          <p:nvPr/>
        </p:nvSpPr>
        <p:spPr>
          <a:xfrm>
            <a:off x="7814166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2</a:t>
            </a:r>
            <a:endParaRPr lang="en-US" sz="1600" b="1" spc="-50" dirty="0"/>
          </a:p>
        </p:txBody>
      </p: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D77F5070-9C0A-B746-A813-53BE6513A627}"/>
              </a:ext>
            </a:extLst>
          </p:cNvPr>
          <p:cNvCxnSpPr>
            <a:cxnSpLocks/>
            <a:stCxn id="82" idx="2"/>
            <a:endCxn id="88" idx="0"/>
          </p:cNvCxnSpPr>
          <p:nvPr/>
        </p:nvCxnSpPr>
        <p:spPr>
          <a:xfrm>
            <a:off x="8089682" y="1287087"/>
            <a:ext cx="0" cy="600344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6E610649-7C94-0D4B-8EE8-44AA397E3A5D}"/>
              </a:ext>
            </a:extLst>
          </p:cNvPr>
          <p:cNvCxnSpPr>
            <a:cxnSpLocks/>
            <a:endCxn id="92" idx="0"/>
          </p:cNvCxnSpPr>
          <p:nvPr/>
        </p:nvCxnSpPr>
        <p:spPr>
          <a:xfrm>
            <a:off x="6567242" y="3895090"/>
            <a:ext cx="0" cy="57251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rved Right Arrow 99">
            <a:extLst>
              <a:ext uri="{FF2B5EF4-FFF2-40B4-BE49-F238E27FC236}">
                <a16:creationId xmlns:a16="http://schemas.microsoft.com/office/drawing/2014/main" id="{27F8030D-79EF-7B47-B4FB-F59AD35FAE8B}"/>
              </a:ext>
            </a:extLst>
          </p:cNvPr>
          <p:cNvSpPr/>
          <p:nvPr/>
        </p:nvSpPr>
        <p:spPr>
          <a:xfrm>
            <a:off x="5377311" y="2081668"/>
            <a:ext cx="609600" cy="27530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1" name="Curved Right Arrow 100">
            <a:extLst>
              <a:ext uri="{FF2B5EF4-FFF2-40B4-BE49-F238E27FC236}">
                <a16:creationId xmlns:a16="http://schemas.microsoft.com/office/drawing/2014/main" id="{C994A09B-785A-A643-AEDE-F01451183AE0}"/>
              </a:ext>
            </a:extLst>
          </p:cNvPr>
          <p:cNvSpPr/>
          <p:nvPr/>
        </p:nvSpPr>
        <p:spPr>
          <a:xfrm>
            <a:off x="5377311" y="4937836"/>
            <a:ext cx="609600" cy="140799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3781D12C-956E-E243-8C7D-7A97E84AD4B5}"/>
              </a:ext>
            </a:extLst>
          </p:cNvPr>
          <p:cNvSpPr txBox="1"/>
          <p:nvPr/>
        </p:nvSpPr>
        <p:spPr>
          <a:xfrm>
            <a:off x="3415553" y="2785009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guest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4ABDF22-8ACD-3C49-B9B3-180733ADED18}"/>
              </a:ext>
            </a:extLst>
          </p:cNvPr>
          <p:cNvSpPr txBox="1"/>
          <p:nvPr/>
        </p:nvSpPr>
        <p:spPr>
          <a:xfrm>
            <a:off x="3415553" y="5041667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physical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77841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34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38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42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1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4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50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54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AAAAA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9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1F8E7"/>
                                      </p:to>
                                    </p:animClr>
                                    <p:set>
                                      <p:cBhvr>
                                        <p:cTn id="9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3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5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" grpId="0" animBg="1"/>
      <p:bldP spid="82" grpId="0" animBg="1"/>
      <p:bldP spid="85" grpId="0" animBg="1"/>
      <p:bldP spid="86" grpId="0"/>
      <p:bldP spid="87" grpId="0" animBg="1"/>
      <p:bldP spid="88" grpId="0" animBg="1"/>
      <p:bldP spid="89" grpId="0"/>
      <p:bldP spid="90" grpId="0" animBg="1"/>
      <p:bldP spid="94" grpId="0"/>
      <p:bldP spid="100" grpId="0" animBg="1"/>
      <p:bldP spid="101" grpId="0" animBg="1"/>
      <p:bldP spid="102" grpId="0"/>
      <p:bldP spid="102" grpId="1"/>
      <p:bldP spid="103" grpId="0"/>
      <p:bldP spid="103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600" b="1" spc="-100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b="1" dirty="0"/>
              <a:t>Three examples </a:t>
            </a:r>
            <a:r>
              <a:rPr lang="en-US" sz="2800" dirty="0"/>
              <a:t>of the </a:t>
            </a:r>
            <a:r>
              <a:rPr lang="en-US" sz="2800" b="1" dirty="0">
                <a:solidFill>
                  <a:srgbClr val="C00000"/>
                </a:solidFill>
              </a:rPr>
              <a:t>challenges</a:t>
            </a:r>
            <a:r>
              <a:rPr lang="en-US" sz="2800" dirty="0"/>
              <a:t> in adapting conventional virtual memory frameworks for increasingly-diverse systems:</a:t>
            </a: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/>
              <a:t>Requiring a</a:t>
            </a:r>
            <a:r>
              <a:rPr lang="en-US" sz="2400" dirty="0">
                <a:solidFill>
                  <a:srgbClr val="C00000"/>
                </a:solidFill>
              </a:rPr>
              <a:t> rigid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C00000"/>
                </a:solidFill>
              </a:rPr>
              <a:t>page table structure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/>
              <a:t>High address </a:t>
            </a:r>
            <a:r>
              <a:rPr lang="en-US" sz="2400" dirty="0">
                <a:solidFill>
                  <a:srgbClr val="C00000"/>
                </a:solidFill>
              </a:rPr>
              <a:t>translation overhead</a:t>
            </a:r>
            <a:r>
              <a:rPr lang="en-US" sz="2400" dirty="0"/>
              <a:t> in virtual machines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endParaRPr lang="en-US" sz="11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</a:pPr>
            <a:r>
              <a:rPr lang="en-US" sz="2400" dirty="0">
                <a:solidFill>
                  <a:srgbClr val="C00000"/>
                </a:solidFill>
              </a:rPr>
              <a:t>Inefficient</a:t>
            </a:r>
            <a:r>
              <a:rPr lang="en-US" sz="2400" dirty="0"/>
              <a:t> heterogeneous memory </a:t>
            </a:r>
            <a:r>
              <a:rPr lang="en-US" sz="2400" dirty="0">
                <a:solidFill>
                  <a:srgbClr val="C00000"/>
                </a:solidFill>
              </a:rPr>
              <a:t>management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A71F011-6B5D-404D-BC32-CA4397EFC8A8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17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CBC6B2-51E7-BD46-80E4-660AF967E914}"/>
              </a:ext>
            </a:extLst>
          </p:cNvPr>
          <p:cNvSpPr/>
          <p:nvPr/>
        </p:nvSpPr>
        <p:spPr>
          <a:xfrm>
            <a:off x="578225" y="4708430"/>
            <a:ext cx="7987552" cy="568394"/>
          </a:xfrm>
          <a:prstGeom prst="roundRect">
            <a:avLst>
              <a:gd name="adj" fmla="val 10796"/>
            </a:avLst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26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DE8D4D0A-9D84-9C43-8B1B-32E5E8FCF75B}"/>
              </a:ext>
            </a:extLst>
          </p:cNvPr>
          <p:cNvSpPr/>
          <p:nvPr/>
        </p:nvSpPr>
        <p:spPr>
          <a:xfrm>
            <a:off x="6019603" y="3904488"/>
            <a:ext cx="2560320" cy="822960"/>
          </a:xfrm>
          <a:prstGeom prst="roundRect">
            <a:avLst>
              <a:gd name="adj" fmla="val 6656"/>
            </a:avLst>
          </a:prstGeom>
          <a:solidFill>
            <a:srgbClr val="EEE8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chemeClr val="tx1"/>
                </a:solidFill>
              </a:rPr>
              <a:t>Page Tables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managed by the OS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570" y="915587"/>
            <a:ext cx="5852596" cy="5318753"/>
          </a:xfrm>
        </p:spPr>
        <p:txBody>
          <a:bodyPr/>
          <a:lstStyle/>
          <a:p>
            <a:pPr marL="0" indent="0">
              <a:buNone/>
            </a:pPr>
            <a:endParaRPr lang="en-CA" sz="800" dirty="0"/>
          </a:p>
          <a:p>
            <a:r>
              <a:rPr lang="en-US" sz="2800" dirty="0"/>
              <a:t>Enhancing performance with heterogenous memories requires:</a:t>
            </a:r>
          </a:p>
          <a:p>
            <a:endParaRPr lang="en-US" sz="200" dirty="0"/>
          </a:p>
          <a:p>
            <a:pPr lvl="1"/>
            <a:r>
              <a:rPr lang="en-US" sz="2400" dirty="0"/>
              <a:t>Data mapping</a:t>
            </a:r>
          </a:p>
          <a:p>
            <a:pPr lvl="1"/>
            <a:endParaRPr lang="en-US" sz="200" dirty="0"/>
          </a:p>
          <a:p>
            <a:endParaRPr lang="en-CA" sz="2700" dirty="0"/>
          </a:p>
          <a:p>
            <a:endParaRPr lang="en-CA" sz="2700" dirty="0"/>
          </a:p>
          <a:p>
            <a:endParaRPr lang="en-CA" sz="2700" dirty="0"/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18</a:t>
            </a:fld>
            <a:endParaRPr lang="en-US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92C2199-965A-0F4C-8F99-CC9263383B60}"/>
              </a:ext>
            </a:extLst>
          </p:cNvPr>
          <p:cNvSpPr/>
          <p:nvPr/>
        </p:nvSpPr>
        <p:spPr>
          <a:xfrm flipH="1">
            <a:off x="5928163" y="2624328"/>
            <a:ext cx="2743200" cy="1097280"/>
          </a:xfrm>
          <a:prstGeom prst="roundRect">
            <a:avLst>
              <a:gd name="adj" fmla="val 191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chemeClr val="tx1"/>
                </a:solidFill>
              </a:rPr>
              <a:t>Virtual Address Space (VAS)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4EED8499-D955-E047-BB36-BA5C0AC0D162}"/>
              </a:ext>
            </a:extLst>
          </p:cNvPr>
          <p:cNvSpPr/>
          <p:nvPr/>
        </p:nvSpPr>
        <p:spPr>
          <a:xfrm>
            <a:off x="7101832" y="1567937"/>
            <a:ext cx="395861" cy="382229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</a:t>
            </a:r>
            <a:r>
              <a:rPr lang="en-US" sz="1600" baseline="-25000" dirty="0">
                <a:solidFill>
                  <a:schemeClr val="tx1"/>
                </a:solidFill>
              </a:rPr>
              <a:t>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8E3B19-6B28-1B4B-9EA3-1EF6E67DD49D}"/>
              </a:ext>
            </a:extLst>
          </p:cNvPr>
          <p:cNvSpPr txBox="1"/>
          <p:nvPr/>
        </p:nvSpPr>
        <p:spPr>
          <a:xfrm>
            <a:off x="6964103" y="3077308"/>
            <a:ext cx="54864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/>
              <a:t>VAS 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B5D6076-2CDD-D347-8708-E12F542A9572}"/>
              </a:ext>
            </a:extLst>
          </p:cNvPr>
          <p:cNvCxnSpPr>
            <a:cxnSpLocks/>
            <a:stCxn id="48" idx="2"/>
            <a:endCxn id="70" idx="0"/>
          </p:cNvCxnSpPr>
          <p:nvPr/>
        </p:nvCxnSpPr>
        <p:spPr>
          <a:xfrm>
            <a:off x="7299763" y="1950166"/>
            <a:ext cx="0" cy="761382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A7A0C6-C494-674D-A2F7-624E229B1A68}"/>
              </a:ext>
            </a:extLst>
          </p:cNvPr>
          <p:cNvSpPr/>
          <p:nvPr/>
        </p:nvSpPr>
        <p:spPr>
          <a:xfrm>
            <a:off x="6019603" y="4910328"/>
            <a:ext cx="1082229" cy="365125"/>
          </a:xfrm>
          <a:prstGeom prst="roundRect">
            <a:avLst>
              <a:gd name="adj" fmla="val 14063"/>
            </a:avLst>
          </a:prstGeom>
          <a:solidFill>
            <a:srgbClr val="ED9DA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B6FA9D8A-5F62-1843-A241-00CA1B095E62}"/>
              </a:ext>
            </a:extLst>
          </p:cNvPr>
          <p:cNvSpPr/>
          <p:nvPr/>
        </p:nvSpPr>
        <p:spPr>
          <a:xfrm>
            <a:off x="6019602" y="2711548"/>
            <a:ext cx="2560321" cy="365760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1D243-6056-9B48-88A5-A5BED07C083A}"/>
              </a:ext>
            </a:extLst>
          </p:cNvPr>
          <p:cNvSpPr/>
          <p:nvPr/>
        </p:nvSpPr>
        <p:spPr>
          <a:xfrm>
            <a:off x="6217339" y="2713855"/>
            <a:ext cx="360218" cy="36114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5FEC9860-04C6-934B-84F3-09CECC707E90}"/>
              </a:ext>
            </a:extLst>
          </p:cNvPr>
          <p:cNvSpPr/>
          <p:nvPr/>
        </p:nvSpPr>
        <p:spPr>
          <a:xfrm>
            <a:off x="7299763" y="4910328"/>
            <a:ext cx="1280160" cy="365125"/>
          </a:xfrm>
          <a:prstGeom prst="roundRect">
            <a:avLst>
              <a:gd name="adj" fmla="val 1406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FD7EBF1-9EA3-894D-8317-0D0C4C7A0612}"/>
              </a:ext>
            </a:extLst>
          </p:cNvPr>
          <p:cNvSpPr/>
          <p:nvPr/>
        </p:nvSpPr>
        <p:spPr>
          <a:xfrm>
            <a:off x="7431599" y="2713855"/>
            <a:ext cx="172584" cy="36114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74" name="Title 1">
            <a:extLst>
              <a:ext uri="{FF2B5EF4-FFF2-40B4-BE49-F238E27FC236}">
                <a16:creationId xmlns:a16="http://schemas.microsoft.com/office/drawing/2014/main" id="{03296F6D-B21F-5148-BED1-0D60CBDB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400" b="1" spc="-100" dirty="0"/>
              <a:t>Challenge 3: Managing Heterogeneous Memory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C018A1-A597-C04A-82C9-EF4D3B006ABC}"/>
              </a:ext>
            </a:extLst>
          </p:cNvPr>
          <p:cNvSpPr/>
          <p:nvPr/>
        </p:nvSpPr>
        <p:spPr>
          <a:xfrm>
            <a:off x="6217339" y="2713855"/>
            <a:ext cx="360218" cy="361146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AC9420-D199-8646-BB66-93B8EE5FCB19}"/>
              </a:ext>
            </a:extLst>
          </p:cNvPr>
          <p:cNvSpPr/>
          <p:nvPr/>
        </p:nvSpPr>
        <p:spPr>
          <a:xfrm>
            <a:off x="7433983" y="2720557"/>
            <a:ext cx="172584" cy="361146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2107DB-ECEF-9F4B-8DED-841D25698821}"/>
              </a:ext>
            </a:extLst>
          </p:cNvPr>
          <p:cNvSpPr txBox="1"/>
          <p:nvPr/>
        </p:nvSpPr>
        <p:spPr>
          <a:xfrm>
            <a:off x="7367603" y="4936899"/>
            <a:ext cx="1144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Slow Mem.</a:t>
            </a:r>
            <a:endParaRPr lang="en-US" sz="16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14F12B-5059-C14D-A3C5-8673CDBE2201}"/>
              </a:ext>
            </a:extLst>
          </p:cNvPr>
          <p:cNvSpPr txBox="1"/>
          <p:nvPr/>
        </p:nvSpPr>
        <p:spPr>
          <a:xfrm>
            <a:off x="6040358" y="4936899"/>
            <a:ext cx="10743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Fast Mem.</a:t>
            </a:r>
            <a:endParaRPr lang="en-US" sz="1600" i="1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685CE7D-8401-514D-A3EC-01DE5BD04B08}"/>
              </a:ext>
            </a:extLst>
          </p:cNvPr>
          <p:cNvSpPr txBox="1">
            <a:spLocks/>
          </p:cNvSpPr>
          <p:nvPr/>
        </p:nvSpPr>
        <p:spPr>
          <a:xfrm>
            <a:off x="200686" y="854074"/>
            <a:ext cx="5696237" cy="585687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mbria" panose="02040503050406030204" pitchFamily="18" charset="0"/>
              <a:buChar char="-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None/>
            </a:pPr>
            <a:endParaRPr 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84018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7.40741E-7 L 0.19896 0.31945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48" y="15972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719 0.32083 " pathEditMode="relative" ptsTypes="AA">
                                      <p:cBhvr>
                                        <p:cTn id="1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7" y="854074"/>
            <a:ext cx="5852596" cy="5318753"/>
          </a:xfrm>
        </p:spPr>
        <p:txBody>
          <a:bodyPr/>
          <a:lstStyle/>
          <a:p>
            <a:pPr marL="457200" lvl="1" indent="0">
              <a:buNone/>
            </a:pPr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endParaRPr lang="en-CA" sz="2800" dirty="0"/>
          </a:p>
          <a:p>
            <a:endParaRPr lang="en-CA" sz="2700" dirty="0"/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19</a:t>
            </a:fld>
            <a:endParaRPr lang="en-US" dirty="0"/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192C2199-965A-0F4C-8F99-CC9263383B60}"/>
              </a:ext>
            </a:extLst>
          </p:cNvPr>
          <p:cNvSpPr/>
          <p:nvPr/>
        </p:nvSpPr>
        <p:spPr>
          <a:xfrm flipH="1">
            <a:off x="5928163" y="2624328"/>
            <a:ext cx="2743200" cy="1097280"/>
          </a:xfrm>
          <a:prstGeom prst="roundRect">
            <a:avLst>
              <a:gd name="adj" fmla="val 191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b="1" dirty="0">
                <a:solidFill>
                  <a:schemeClr val="tx1"/>
                </a:solidFill>
              </a:rPr>
              <a:t>Virtual Address Space (VAS)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4EED8499-D955-E047-BB36-BA5C0AC0D162}"/>
              </a:ext>
            </a:extLst>
          </p:cNvPr>
          <p:cNvSpPr/>
          <p:nvPr/>
        </p:nvSpPr>
        <p:spPr>
          <a:xfrm>
            <a:off x="7101832" y="1567937"/>
            <a:ext cx="395861" cy="382229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</a:t>
            </a:r>
            <a:r>
              <a:rPr lang="en-US" sz="1600" baseline="-25000" dirty="0">
                <a:solidFill>
                  <a:schemeClr val="tx1"/>
                </a:solidFill>
              </a:rPr>
              <a:t>1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C28E3B19-6B28-1B4B-9EA3-1EF6E67DD49D}"/>
              </a:ext>
            </a:extLst>
          </p:cNvPr>
          <p:cNvSpPr txBox="1"/>
          <p:nvPr/>
        </p:nvSpPr>
        <p:spPr>
          <a:xfrm>
            <a:off x="6964103" y="3077308"/>
            <a:ext cx="54864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/>
              <a:t>VAS 1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7B5D6076-2CDD-D347-8708-E12F542A9572}"/>
              </a:ext>
            </a:extLst>
          </p:cNvPr>
          <p:cNvCxnSpPr>
            <a:cxnSpLocks/>
            <a:stCxn id="48" idx="2"/>
            <a:endCxn id="70" idx="0"/>
          </p:cNvCxnSpPr>
          <p:nvPr/>
        </p:nvCxnSpPr>
        <p:spPr>
          <a:xfrm>
            <a:off x="7299763" y="1950166"/>
            <a:ext cx="0" cy="761382"/>
          </a:xfrm>
          <a:prstGeom prst="straightConnector1">
            <a:avLst/>
          </a:prstGeom>
          <a:ln w="190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6DD01160-CBDC-5D4E-85DB-BEA0C61BF2A3}"/>
              </a:ext>
            </a:extLst>
          </p:cNvPr>
          <p:cNvSpPr/>
          <p:nvPr/>
        </p:nvSpPr>
        <p:spPr>
          <a:xfrm>
            <a:off x="6019603" y="3904488"/>
            <a:ext cx="2560320" cy="822960"/>
          </a:xfrm>
          <a:prstGeom prst="roundRect">
            <a:avLst>
              <a:gd name="adj" fmla="val 6656"/>
            </a:avLst>
          </a:prstGeom>
          <a:solidFill>
            <a:srgbClr val="EEE8F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chemeClr val="tx1"/>
                </a:solidFill>
              </a:rPr>
              <a:t>Page Tables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managed by the OS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93A7A0C6-C494-674D-A2F7-624E229B1A68}"/>
              </a:ext>
            </a:extLst>
          </p:cNvPr>
          <p:cNvSpPr/>
          <p:nvPr/>
        </p:nvSpPr>
        <p:spPr>
          <a:xfrm>
            <a:off x="6019603" y="4910328"/>
            <a:ext cx="1082229" cy="365125"/>
          </a:xfrm>
          <a:prstGeom prst="roundRect">
            <a:avLst>
              <a:gd name="adj" fmla="val 14063"/>
            </a:avLst>
          </a:prstGeom>
          <a:solidFill>
            <a:srgbClr val="ED9DA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B6FA9D8A-5F62-1843-A241-00CA1B095E62}"/>
              </a:ext>
            </a:extLst>
          </p:cNvPr>
          <p:cNvSpPr/>
          <p:nvPr/>
        </p:nvSpPr>
        <p:spPr>
          <a:xfrm>
            <a:off x="6019602" y="2711548"/>
            <a:ext cx="2560321" cy="365760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1D243-6056-9B48-88A5-A5BED07C083A}"/>
              </a:ext>
            </a:extLst>
          </p:cNvPr>
          <p:cNvSpPr/>
          <p:nvPr/>
        </p:nvSpPr>
        <p:spPr>
          <a:xfrm>
            <a:off x="6217339" y="2713855"/>
            <a:ext cx="360218" cy="36114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5FEC9860-04C6-934B-84F3-09CECC707E90}"/>
              </a:ext>
            </a:extLst>
          </p:cNvPr>
          <p:cNvSpPr/>
          <p:nvPr/>
        </p:nvSpPr>
        <p:spPr>
          <a:xfrm>
            <a:off x="7299763" y="4910328"/>
            <a:ext cx="1280160" cy="365125"/>
          </a:xfrm>
          <a:prstGeom prst="roundRect">
            <a:avLst>
              <a:gd name="adj" fmla="val 14063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1FD7EBF1-9EA3-894D-8317-0D0C4C7A0612}"/>
              </a:ext>
            </a:extLst>
          </p:cNvPr>
          <p:cNvSpPr/>
          <p:nvPr/>
        </p:nvSpPr>
        <p:spPr>
          <a:xfrm>
            <a:off x="7431599" y="2713855"/>
            <a:ext cx="172584" cy="36114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74" name="Title 1">
            <a:extLst>
              <a:ext uri="{FF2B5EF4-FFF2-40B4-BE49-F238E27FC236}">
                <a16:creationId xmlns:a16="http://schemas.microsoft.com/office/drawing/2014/main" id="{03296F6D-B21F-5148-BED1-0D60CBDBA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400" b="1" spc="-100" dirty="0">
                <a:solidFill>
                  <a:prstClr val="black"/>
                </a:solidFill>
              </a:rPr>
              <a:t>Challenge 3: Managing Heterogeneous Memory</a:t>
            </a:r>
            <a:endParaRPr lang="en-US" sz="2200" b="1" spc="-1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C018A1-A597-C04A-82C9-EF4D3B006ABC}"/>
              </a:ext>
            </a:extLst>
          </p:cNvPr>
          <p:cNvSpPr/>
          <p:nvPr/>
        </p:nvSpPr>
        <p:spPr>
          <a:xfrm>
            <a:off x="8045694" y="4902494"/>
            <a:ext cx="360218" cy="36114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AC9420-D199-8646-BB66-93B8EE5FCB19}"/>
              </a:ext>
            </a:extLst>
          </p:cNvPr>
          <p:cNvSpPr/>
          <p:nvPr/>
        </p:nvSpPr>
        <p:spPr>
          <a:xfrm>
            <a:off x="6388133" y="4910328"/>
            <a:ext cx="172584" cy="36114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C0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8738FAF-B207-D747-ADDD-6A5938D7F85D}"/>
              </a:ext>
            </a:extLst>
          </p:cNvPr>
          <p:cNvSpPr txBox="1"/>
          <p:nvPr/>
        </p:nvSpPr>
        <p:spPr>
          <a:xfrm>
            <a:off x="7367603" y="4936899"/>
            <a:ext cx="1144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Slow Mem.</a:t>
            </a:r>
            <a:endParaRPr lang="en-US" sz="1600" i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727C83-B52E-734B-A94D-1B6340350B02}"/>
              </a:ext>
            </a:extLst>
          </p:cNvPr>
          <p:cNvSpPr txBox="1"/>
          <p:nvPr/>
        </p:nvSpPr>
        <p:spPr>
          <a:xfrm>
            <a:off x="6040358" y="4936899"/>
            <a:ext cx="10743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Fast Mem.</a:t>
            </a:r>
            <a:endParaRPr lang="en-US" sz="1600" i="1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BBC2C9DE-EF9F-C14D-AC18-C3BA54080EAE}"/>
              </a:ext>
            </a:extLst>
          </p:cNvPr>
          <p:cNvSpPr txBox="1">
            <a:spLocks/>
          </p:cNvSpPr>
          <p:nvPr/>
        </p:nvSpPr>
        <p:spPr>
          <a:xfrm>
            <a:off x="186570" y="915587"/>
            <a:ext cx="8219342" cy="53187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mbria" panose="02040503050406030204" pitchFamily="18" charset="0"/>
              <a:buChar char="-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800" dirty="0"/>
          </a:p>
          <a:p>
            <a:r>
              <a:rPr lang="en-US" sz="2800" dirty="0"/>
              <a:t>Enhancing performance with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800" dirty="0"/>
              <a:t>   heterogenous memories requires:</a:t>
            </a:r>
          </a:p>
          <a:p>
            <a:endParaRPr lang="en-US" sz="200" dirty="0"/>
          </a:p>
          <a:p>
            <a:pPr lvl="1"/>
            <a:r>
              <a:rPr lang="en-US" sz="2400" dirty="0"/>
              <a:t>Data mapping</a:t>
            </a:r>
          </a:p>
          <a:p>
            <a:pPr lvl="1"/>
            <a:endParaRPr lang="en-US" sz="200" dirty="0"/>
          </a:p>
          <a:p>
            <a:pPr lvl="1"/>
            <a:r>
              <a:rPr lang="en-US" sz="2400" dirty="0"/>
              <a:t>Data migration</a:t>
            </a:r>
            <a:endParaRPr lang="en-CA" sz="2400" dirty="0"/>
          </a:p>
          <a:p>
            <a:endParaRPr lang="en-CA" sz="2700" dirty="0"/>
          </a:p>
          <a:p>
            <a:endParaRPr lang="en-CA" sz="27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3200" b="1" dirty="0">
                <a:solidFill>
                  <a:srgbClr val="C00000"/>
                </a:solidFill>
              </a:rPr>
              <a:t>Con:</a:t>
            </a:r>
          </a:p>
          <a:p>
            <a:pPr lvl="1">
              <a:lnSpc>
                <a:spcPct val="100000"/>
              </a:lnSpc>
              <a:spcAft>
                <a:spcPts val="400"/>
              </a:spcAft>
            </a:pPr>
            <a:r>
              <a:rPr lang="en-US" sz="2400" dirty="0"/>
              <a:t>OS has low visibility into</a:t>
            </a:r>
            <a:br>
              <a:rPr lang="en-US" sz="2400" dirty="0"/>
            </a:br>
            <a:r>
              <a:rPr lang="en-US" sz="2400" dirty="0"/>
              <a:t>runtime memory behavior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r>
              <a:rPr lang="en-US" sz="2000" dirty="0"/>
              <a:t>Timely reaction to the changes is </a:t>
            </a:r>
            <a:r>
              <a:rPr lang="en-US" sz="2000" dirty="0">
                <a:solidFill>
                  <a:srgbClr val="C00000"/>
                </a:solidFill>
              </a:rPr>
              <a:t>challenging</a:t>
            </a:r>
          </a:p>
          <a:p>
            <a:endParaRPr lang="en-CA" sz="27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4073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472C4"/>
                                      </p:to>
                                    </p:animClr>
                                    <p:set>
                                      <p:cBhvr>
                                        <p:cTn id="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4472C4"/>
                                      </p:to>
                                    </p:animClr>
                                    <p:set>
                                      <p:cBhvr>
                                        <p:cTn id="1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1.11111E-6 L 0.11198 0.00116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59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800"/>
                                      </p:to>
                                    </p:animClr>
                                    <p:set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800"/>
                                      </p:to>
                                    </p:animClr>
                                    <p:set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3.7037E-6 L -0.19149 0.00116 " pathEditMode="relative" rAng="0" ptsTypes="AA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95" y="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91" y="-41564"/>
            <a:ext cx="8987622" cy="740193"/>
          </a:xfrm>
        </p:spPr>
        <p:txBody>
          <a:bodyPr/>
          <a:lstStyle/>
          <a:p>
            <a:r>
              <a:rPr lang="en-US" b="1" dirty="0"/>
              <a:t>Executive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991" y="568657"/>
            <a:ext cx="9068009" cy="5720685"/>
          </a:xfrm>
        </p:spPr>
        <p:txBody>
          <a:bodyPr/>
          <a:lstStyle/>
          <a:p>
            <a:pPr marL="274320" lvl="1" indent="-274320">
              <a:spcBef>
                <a:spcPts val="400"/>
              </a:spcBef>
              <a:buFont typeface="Arial" pitchFamily="34" charset="0"/>
              <a:buChar char="•"/>
            </a:pPr>
            <a:r>
              <a:rPr lang="en-US" sz="2000" b="1" u="sng" dirty="0"/>
              <a:t>Motivation</a:t>
            </a:r>
            <a:r>
              <a:rPr lang="en-US" sz="2000" dirty="0"/>
              <a:t>: Modern computing systems continue to </a:t>
            </a:r>
            <a:r>
              <a:rPr lang="en-US" sz="2000" b="1" dirty="0"/>
              <a:t>diversify</a:t>
            </a:r>
            <a:r>
              <a:rPr lang="en-US" sz="2000" dirty="0"/>
              <a:t> with respect to system architecture, memory technologies, and applications’ memory needs</a:t>
            </a:r>
          </a:p>
          <a:p>
            <a:pPr marL="0" lvl="1" indent="0">
              <a:spcBef>
                <a:spcPts val="400"/>
              </a:spcBef>
              <a:buNone/>
            </a:pPr>
            <a:endParaRPr lang="en-US" sz="800" dirty="0"/>
          </a:p>
          <a:p>
            <a:pPr marL="274320" lvl="1" indent="-274320">
              <a:spcBef>
                <a:spcPts val="400"/>
              </a:spcBef>
              <a:buFont typeface="Arial" pitchFamily="34" charset="0"/>
              <a:buChar char="•"/>
            </a:pPr>
            <a:r>
              <a:rPr lang="en-US" sz="2000" b="1" u="sng" dirty="0">
                <a:solidFill>
                  <a:srgbClr val="C00000"/>
                </a:solidFill>
              </a:rPr>
              <a:t>Problem</a:t>
            </a:r>
            <a:r>
              <a:rPr lang="en-US" sz="2000" dirty="0">
                <a:solidFill>
                  <a:srgbClr val="C00000"/>
                </a:solidFill>
              </a:rPr>
              <a:t>: Continually adapting the conventional virtual memory framework to each possible system configuration is challenging</a:t>
            </a:r>
          </a:p>
          <a:p>
            <a:pPr marL="573088" lvl="1" indent="-115888">
              <a:spcBef>
                <a:spcPts val="400"/>
              </a:spcBef>
            </a:pPr>
            <a:r>
              <a:rPr lang="en-US" sz="1600" dirty="0">
                <a:solidFill>
                  <a:srgbClr val="C00000"/>
                </a:solidFill>
              </a:rPr>
              <a:t>Results in performance loss or requires non-trivial workarounds</a:t>
            </a:r>
          </a:p>
          <a:p>
            <a:pPr marL="731520" lvl="2" indent="-274320">
              <a:spcBef>
                <a:spcPts val="400"/>
              </a:spcBef>
            </a:pPr>
            <a:endParaRPr lang="en-US" sz="800" dirty="0">
              <a:solidFill>
                <a:srgbClr val="C00000"/>
              </a:solidFill>
            </a:endParaRPr>
          </a:p>
          <a:p>
            <a:pPr marL="274320" indent="-274320">
              <a:spcBef>
                <a:spcPts val="400"/>
              </a:spcBef>
            </a:pPr>
            <a:r>
              <a:rPr lang="en-US" sz="2000" b="1" u="sng" dirty="0">
                <a:solidFill>
                  <a:schemeClr val="accent1">
                    <a:lumMod val="75000"/>
                  </a:schemeClr>
                </a:solidFill>
              </a:rPr>
              <a:t>Goal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: Design an alternative virtual memory framework that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    (1) Efficiently supports a wide variety of new system configurations 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    (2) Provides the key features and eliminates the key inefficiencies of</a:t>
            </a:r>
            <a:br>
              <a:rPr lang="en-US" sz="20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	the conventional virtual memory framework </a:t>
            </a:r>
          </a:p>
          <a:p>
            <a:pPr marL="0" indent="0">
              <a:spcBef>
                <a:spcPts val="400"/>
              </a:spcBef>
              <a:buNone/>
            </a:pPr>
            <a:endParaRPr lang="en-US" sz="800" dirty="0">
              <a:solidFill>
                <a:schemeClr val="accent1">
                  <a:lumMod val="75000"/>
                </a:schemeClr>
              </a:solidFill>
            </a:endParaRPr>
          </a:p>
          <a:p>
            <a:pPr marL="274320" indent="-274320">
              <a:spcBef>
                <a:spcPts val="400"/>
              </a:spcBef>
            </a:pPr>
            <a:r>
              <a:rPr lang="en-US" sz="2000" b="1" u="sng" dirty="0">
                <a:solidFill>
                  <a:schemeClr val="accent6">
                    <a:lumMod val="75000"/>
                  </a:schemeClr>
                </a:solidFill>
              </a:rPr>
              <a:t>Virtual Block Interface (VBI)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  <a:t>:</a:t>
            </a:r>
            <a:br>
              <a:rPr lang="en-US" sz="2000" b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000" spc="-20" dirty="0">
                <a:solidFill>
                  <a:schemeClr val="accent6">
                    <a:lumMod val="75000"/>
                  </a:schemeClr>
                </a:solidFill>
              </a:rPr>
              <a:t>Delegates memory management to dedicated hardware in the memory controller</a:t>
            </a:r>
          </a:p>
          <a:p>
            <a:pPr marL="573088" lvl="1" indent="-115888">
              <a:spcBef>
                <a:spcPts val="400"/>
              </a:spcBef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Efficiently adapts to diverse system configurations</a:t>
            </a:r>
            <a:endParaRPr lang="en-US" sz="16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573088" lvl="1" indent="-115888">
              <a:spcBef>
                <a:spcPts val="400"/>
              </a:spcBef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Reduces overheads and complexities associated with conventional virtual memory</a:t>
            </a:r>
          </a:p>
          <a:p>
            <a:pPr marL="573088" lvl="1" indent="-115888">
              <a:spcBef>
                <a:spcPts val="400"/>
              </a:spcBef>
            </a:pPr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Enables many optimizations (e.g., low-overhead page walks in virtual machines, virtual caches)</a:t>
            </a:r>
          </a:p>
          <a:p>
            <a:pPr marL="274320" indent="-274320">
              <a:spcBef>
                <a:spcPts val="400"/>
              </a:spcBef>
            </a:pPr>
            <a:endParaRPr lang="en-US" sz="800" dirty="0">
              <a:solidFill>
                <a:schemeClr val="accent6">
                  <a:lumMod val="75000"/>
                </a:schemeClr>
              </a:solidFill>
            </a:endParaRPr>
          </a:p>
          <a:p>
            <a:pPr marL="274320" indent="-274320">
              <a:spcBef>
                <a:spcPts val="400"/>
              </a:spcBef>
            </a:pPr>
            <a:r>
              <a:rPr lang="en-US" sz="2000" b="1" u="sng" dirty="0">
                <a:solidFill>
                  <a:srgbClr val="7030A0"/>
                </a:solidFill>
              </a:rPr>
              <a:t>Evaluation</a:t>
            </a:r>
            <a:r>
              <a:rPr lang="en-US" sz="2000" b="1" dirty="0">
                <a:solidFill>
                  <a:srgbClr val="7030A0"/>
                </a:solidFill>
              </a:rPr>
              <a:t>: </a:t>
            </a:r>
            <a:r>
              <a:rPr lang="en-US" sz="2000" dirty="0">
                <a:solidFill>
                  <a:srgbClr val="7030A0"/>
                </a:solidFill>
              </a:rPr>
              <a:t>Two example use cases</a:t>
            </a:r>
          </a:p>
          <a:p>
            <a:pPr marL="517525" lvl="1" indent="-114300">
              <a:spcBef>
                <a:spcPts val="400"/>
              </a:spcBef>
              <a:buFont typeface="+mj-lt"/>
              <a:buAutoNum type="arabicPeriod"/>
            </a:pP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VBI</a:t>
            </a:r>
            <a:r>
              <a:rPr lang="en-US" sz="1600" dirty="0">
                <a:solidFill>
                  <a:srgbClr val="7030A0"/>
                </a:solidFill>
              </a:rPr>
              <a:t> significantly improves performance for both native execution (</a:t>
            </a:r>
            <a:r>
              <a:rPr lang="en-US" sz="1600" b="1" dirty="0">
                <a:solidFill>
                  <a:srgbClr val="7030A0"/>
                </a:solidFill>
              </a:rPr>
              <a:t>2.4x</a:t>
            </a:r>
            <a:r>
              <a:rPr lang="en-US" sz="1600" dirty="0">
                <a:solidFill>
                  <a:srgbClr val="7030A0"/>
                </a:solidFill>
              </a:rPr>
              <a:t>)</a:t>
            </a:r>
            <a:br>
              <a:rPr lang="en-US" sz="1600" dirty="0">
                <a:solidFill>
                  <a:srgbClr val="7030A0"/>
                </a:solidFill>
              </a:rPr>
            </a:br>
            <a:r>
              <a:rPr lang="en-US" sz="1600" dirty="0">
                <a:solidFill>
                  <a:srgbClr val="7030A0"/>
                </a:solidFill>
              </a:rPr>
              <a:t>	and virtual machine environments (</a:t>
            </a:r>
            <a:r>
              <a:rPr lang="en-US" sz="1600" b="1" dirty="0">
                <a:solidFill>
                  <a:srgbClr val="7030A0"/>
                </a:solidFill>
              </a:rPr>
              <a:t>4.3x</a:t>
            </a:r>
            <a:r>
              <a:rPr lang="en-US" sz="1600" dirty="0">
                <a:solidFill>
                  <a:srgbClr val="7030A0"/>
                </a:solidFill>
              </a:rPr>
              <a:t>)</a:t>
            </a:r>
          </a:p>
          <a:p>
            <a:pPr marL="517525" lvl="2" indent="-114300">
              <a:spcBef>
                <a:spcPts val="400"/>
              </a:spcBef>
              <a:buAutoNum type="arabicPeriod" startAt="2"/>
            </a:pP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b="1" dirty="0">
                <a:solidFill>
                  <a:srgbClr val="7030A0"/>
                </a:solidFill>
              </a:rPr>
              <a:t>VBI </a:t>
            </a:r>
            <a:r>
              <a:rPr lang="en-US" sz="1600" dirty="0">
                <a:solidFill>
                  <a:srgbClr val="7030A0"/>
                </a:solidFill>
              </a:rPr>
              <a:t>significantly improves heterogeneous memory architecture effectiveness</a:t>
            </a:r>
            <a:endParaRPr lang="en-US" sz="16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71923FC7-FE83-7142-B753-99001429AFC3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2040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Prior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Optimizations that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alleviate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the overheads</a:t>
            </a:r>
            <a:r>
              <a:rPr lang="en-US" sz="2800" dirty="0"/>
              <a:t> of</a:t>
            </a:r>
            <a:br>
              <a:rPr lang="en-US" sz="2800" dirty="0"/>
            </a:br>
            <a:r>
              <a:rPr lang="en-US" sz="2800" dirty="0"/>
              <a:t>the conventional virtual memory framework</a:t>
            </a:r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r>
              <a:rPr lang="en-US" sz="3200" b="1" dirty="0"/>
              <a:t>Shortcomings:</a:t>
            </a: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Based on </a:t>
            </a:r>
            <a:r>
              <a:rPr lang="en-US" sz="2800" b="1" dirty="0">
                <a:solidFill>
                  <a:srgbClr val="C00000"/>
                </a:solidFill>
              </a:rPr>
              <a:t>specific</a:t>
            </a:r>
            <a:r>
              <a:rPr lang="en-US" sz="2800" dirty="0"/>
              <a:t> system or workload characteristics</a:t>
            </a:r>
          </a:p>
          <a:p>
            <a:pPr lvl="1">
              <a:spcAft>
                <a:spcPts val="400"/>
              </a:spcAft>
            </a:pPr>
            <a:r>
              <a:rPr lang="en-US" sz="2400" dirty="0"/>
              <a:t>Are applicable to only limited problems or applications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Require </a:t>
            </a:r>
            <a:r>
              <a:rPr lang="en-US" sz="2800" b="1" dirty="0">
                <a:solidFill>
                  <a:srgbClr val="C00000"/>
                </a:solidFill>
              </a:rPr>
              <a:t>specialized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C00000"/>
                </a:solidFill>
              </a:rPr>
              <a:t>not necessarily compatible</a:t>
            </a:r>
            <a:r>
              <a:rPr lang="en-US" sz="2800" dirty="0"/>
              <a:t> changes to both the OS and hardware</a:t>
            </a:r>
          </a:p>
          <a:p>
            <a:pPr lvl="1">
              <a:spcAft>
                <a:spcPts val="400"/>
              </a:spcAft>
            </a:pPr>
            <a:r>
              <a:rPr lang="en-US" sz="2400" dirty="0"/>
              <a:t>Implementing all in a system is a daunting prospect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4083E17F-3477-A246-BA7D-1FA8D334FFDF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39767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Prior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Optimizations that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alleviate</a:t>
            </a:r>
            <a:r>
              <a:rPr lang="en-US" sz="2800" dirty="0"/>
              <a:t>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</a:rPr>
              <a:t>the overheads</a:t>
            </a:r>
            <a:r>
              <a:rPr lang="en-US" sz="2800" dirty="0"/>
              <a:t> of</a:t>
            </a:r>
            <a:br>
              <a:rPr lang="en-US" sz="2800" dirty="0"/>
            </a:br>
            <a:r>
              <a:rPr lang="en-US" sz="2800" dirty="0"/>
              <a:t>the conventional virtual memory framework</a:t>
            </a:r>
          </a:p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r>
              <a:rPr lang="en-US" sz="3200" b="1" dirty="0"/>
              <a:t>Shortcomings:</a:t>
            </a:r>
            <a:endParaRPr lang="en-US" sz="32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Based on </a:t>
            </a:r>
            <a:r>
              <a:rPr lang="en-US" sz="2800" b="1" dirty="0">
                <a:solidFill>
                  <a:srgbClr val="C00000"/>
                </a:solidFill>
              </a:rPr>
              <a:t>specific</a:t>
            </a:r>
            <a:r>
              <a:rPr lang="en-US" sz="2800" dirty="0"/>
              <a:t> system or workload characteristics</a:t>
            </a:r>
          </a:p>
          <a:p>
            <a:pPr lvl="1">
              <a:spcAft>
                <a:spcPts val="400"/>
              </a:spcAft>
            </a:pPr>
            <a:r>
              <a:rPr lang="en-US" sz="2400" dirty="0"/>
              <a:t>Are applicable to only limited problems or applications</a:t>
            </a:r>
          </a:p>
          <a:p>
            <a:pPr lvl="2">
              <a:lnSpc>
                <a:spcPct val="100000"/>
              </a:lnSpc>
              <a:spcAft>
                <a:spcPts val="400"/>
              </a:spcAft>
            </a:pPr>
            <a:endParaRPr lang="en-US" sz="800" dirty="0"/>
          </a:p>
          <a:p>
            <a:pPr>
              <a:lnSpc>
                <a:spcPct val="100000"/>
              </a:lnSpc>
              <a:spcAft>
                <a:spcPts val="400"/>
              </a:spcAft>
            </a:pPr>
            <a:r>
              <a:rPr lang="en-US" sz="2800" dirty="0"/>
              <a:t>Require </a:t>
            </a:r>
            <a:r>
              <a:rPr lang="en-US" sz="2800" b="1" dirty="0">
                <a:solidFill>
                  <a:srgbClr val="C00000"/>
                </a:solidFill>
              </a:rPr>
              <a:t>specialized</a:t>
            </a:r>
            <a:r>
              <a:rPr lang="en-US" sz="2800" dirty="0"/>
              <a:t> and </a:t>
            </a:r>
            <a:r>
              <a:rPr lang="en-US" sz="2800" b="1" dirty="0">
                <a:solidFill>
                  <a:srgbClr val="C00000"/>
                </a:solidFill>
              </a:rPr>
              <a:t>not necessarily compatible</a:t>
            </a:r>
            <a:r>
              <a:rPr lang="en-US" sz="2800" dirty="0"/>
              <a:t> changes to both the OS and hardware</a:t>
            </a:r>
          </a:p>
          <a:p>
            <a:pPr lvl="1">
              <a:spcAft>
                <a:spcPts val="400"/>
              </a:spcAft>
            </a:pPr>
            <a:r>
              <a:rPr lang="en-US" sz="2400" dirty="0"/>
              <a:t>Implementing all in a system is a daunting prospect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4083E17F-3477-A246-BA7D-1FA8D334FFDF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21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F3CD097-AFBA-9E45-BD85-0CB68F12D7A6}"/>
              </a:ext>
            </a:extLst>
          </p:cNvPr>
          <p:cNvSpPr/>
          <p:nvPr/>
        </p:nvSpPr>
        <p:spPr>
          <a:xfrm>
            <a:off x="112457" y="813916"/>
            <a:ext cx="8862927" cy="5318753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B6EC98-032C-C34C-85E0-CC9286D7A7E3}"/>
              </a:ext>
            </a:extLst>
          </p:cNvPr>
          <p:cNvSpPr txBox="1"/>
          <p:nvPr/>
        </p:nvSpPr>
        <p:spPr>
          <a:xfrm>
            <a:off x="281661" y="4228202"/>
            <a:ext cx="8656675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endParaRPr lang="en-US" sz="2800" b="1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We need a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holistic solution </a:t>
            </a:r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that efficiently supports increasingly diverse system configurations</a:t>
            </a:r>
          </a:p>
          <a:p>
            <a:pPr lvl="1"/>
            <a:endParaRPr lang="en-US" sz="2800" b="1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8814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8F7B22-44CE-F244-842C-A6D599F8D9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32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16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Design an alternative virtual memory framework that</a:t>
            </a: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1400" b="1" dirty="0">
              <a:solidFill>
                <a:schemeClr val="accent6">
                  <a:lumMod val="75000"/>
                </a:schemeClr>
              </a:solidFill>
            </a:endParaRP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Efficiently</a:t>
            </a:r>
            <a:r>
              <a:rPr lang="en-US" sz="2400" dirty="0"/>
              <a:t> and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flexibly</a:t>
            </a:r>
            <a:r>
              <a:rPr lang="en-US" sz="2400" dirty="0"/>
              <a:t> supports increasingly diverse</a:t>
            </a:r>
            <a:br>
              <a:rPr lang="en-US" sz="2400" dirty="0"/>
            </a:br>
            <a:r>
              <a:rPr lang="en-US" sz="2400" dirty="0"/>
              <a:t>system configurations</a:t>
            </a:r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800" dirty="0"/>
          </a:p>
          <a:p>
            <a:pPr lvl="1">
              <a:lnSpc>
                <a:spcPct val="100000"/>
              </a:lnSpc>
              <a:spcAft>
                <a:spcPts val="400"/>
              </a:spcAft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Provides</a:t>
            </a:r>
            <a:r>
              <a:rPr lang="en-US" sz="2400" dirty="0"/>
              <a:t> the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key features</a:t>
            </a:r>
            <a:r>
              <a:rPr lang="en-US" sz="2400" dirty="0"/>
              <a:t> of conventional virtual memory framework while </a:t>
            </a:r>
            <a:r>
              <a:rPr lang="en-US" sz="2400" dirty="0">
                <a:solidFill>
                  <a:srgbClr val="C00000"/>
                </a:solidFill>
              </a:rPr>
              <a:t>eliminating</a:t>
            </a:r>
            <a:r>
              <a:rPr lang="en-US" sz="2400" dirty="0"/>
              <a:t> its </a:t>
            </a:r>
            <a:r>
              <a:rPr lang="en-US" sz="2400" dirty="0">
                <a:solidFill>
                  <a:srgbClr val="C00000"/>
                </a:solidFill>
              </a:rPr>
              <a:t>key inefficiencies</a:t>
            </a:r>
            <a:endParaRPr lang="en-US" sz="32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8B383B-3051-4841-B7FA-81C6C682C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Our Goal</a:t>
            </a:r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49444F3-F343-EE40-AC68-B7F6B9D8F1DD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0776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997346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4600" b="1" dirty="0"/>
              <a:t>Virtual Block Interface (VBI)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AA70A83-1DFA-524B-882D-CC70C11B5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3187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1100" dirty="0"/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3200" b="1" dirty="0">
              <a:solidFill>
                <a:schemeClr val="accent6">
                  <a:lumMod val="75000"/>
                </a:schemeClr>
              </a:solidFill>
            </a:endParaRP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VBI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is an alternative virtual memory framework</a:t>
            </a:r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1800" dirty="0"/>
          </a:p>
          <a:p>
            <a:pPr marL="457200" lvl="1" indent="0">
              <a:lnSpc>
                <a:spcPct val="100000"/>
              </a:lnSpc>
              <a:spcAft>
                <a:spcPts val="400"/>
              </a:spcAft>
              <a:buNone/>
            </a:pPr>
            <a:r>
              <a:rPr lang="en-US" b="1" dirty="0"/>
              <a:t>Key idea: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br>
              <a:rPr lang="en-US" b="1" dirty="0"/>
            </a:b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D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elegate</a:t>
            </a:r>
            <a:r>
              <a:rPr lang="en-US" sz="2400" dirty="0"/>
              <a:t> physical memory management to dedicated hardware in the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memory controller</a:t>
            </a:r>
            <a:endParaRPr lang="en-US" sz="2400" dirty="0"/>
          </a:p>
          <a:p>
            <a:pPr lvl="1">
              <a:lnSpc>
                <a:spcPct val="100000"/>
              </a:lnSpc>
              <a:spcAft>
                <a:spcPts val="400"/>
              </a:spcAft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0" indent="0">
              <a:lnSpc>
                <a:spcPct val="100000"/>
              </a:lnSpc>
              <a:spcAft>
                <a:spcPts val="400"/>
              </a:spcAft>
              <a:buNone/>
            </a:pPr>
            <a:endParaRPr lang="en-US" sz="3200" dirty="0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D1CA6CB5-C257-584C-AD79-B97F32C68E6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018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VBI: Guiding Principles</a:t>
            </a:r>
          </a:p>
        </p:txBody>
      </p:sp>
      <p:sp>
        <p:nvSpPr>
          <p:cNvPr id="102" name="Content Placeholder 2">
            <a:extLst>
              <a:ext uri="{FF2B5EF4-FFF2-40B4-BE49-F238E27FC236}">
                <a16:creationId xmlns:a16="http://schemas.microsoft.com/office/drawing/2014/main" id="{3AA70A83-1DFA-524B-882D-CC70C11B5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8818627" cy="5491754"/>
          </a:xfrm>
        </p:spPr>
        <p:txBody>
          <a:bodyPr/>
          <a:lstStyle/>
          <a:p>
            <a:pPr>
              <a:buClr>
                <a:schemeClr val="tx1"/>
              </a:buClr>
            </a:pPr>
            <a:r>
              <a:rPr lang="en-CA" sz="2800" b="1" spc="-80" dirty="0"/>
              <a:t>Size virtual address spaces appropriately for processes</a:t>
            </a:r>
          </a:p>
          <a:p>
            <a:pPr lvl="1">
              <a:buClr>
                <a:schemeClr val="tx1"/>
              </a:buClr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</a:rPr>
              <a:t>Mitigates</a:t>
            </a:r>
            <a:r>
              <a:rPr lang="en-CA" sz="2400" dirty="0"/>
              <a:t> translation </a:t>
            </a:r>
            <a:r>
              <a:rPr lang="en-CA" sz="2400" dirty="0">
                <a:solidFill>
                  <a:srgbClr val="C00000"/>
                </a:solidFill>
              </a:rPr>
              <a:t>overheads</a:t>
            </a:r>
            <a:r>
              <a:rPr lang="en-CA" sz="2400" dirty="0"/>
              <a:t> of unnecessarily large address spaces</a:t>
            </a:r>
            <a:endParaRPr lang="en-CA" sz="800" dirty="0"/>
          </a:p>
          <a:p>
            <a:pPr>
              <a:buClr>
                <a:schemeClr val="tx1"/>
              </a:buClr>
            </a:pPr>
            <a:r>
              <a:rPr lang="en-CA" sz="2800" b="1" spc="-50" dirty="0"/>
              <a:t>Decouple address translation from access protection</a:t>
            </a:r>
          </a:p>
          <a:p>
            <a:pPr lvl="1">
              <a:buClr>
                <a:schemeClr val="tx1"/>
              </a:buClr>
            </a:pPr>
            <a:r>
              <a:rPr lang="en-CA" sz="2400" dirty="0">
                <a:solidFill>
                  <a:schemeClr val="accent1">
                    <a:lumMod val="75000"/>
                  </a:schemeClr>
                </a:solidFill>
              </a:rPr>
              <a:t>Defers </a:t>
            </a:r>
            <a:r>
              <a:rPr lang="en-CA" sz="2400" dirty="0"/>
              <a:t>address translation until necessary to access memory</a:t>
            </a:r>
          </a:p>
          <a:p>
            <a:pPr lvl="1">
              <a:buClr>
                <a:schemeClr val="tx1"/>
              </a:buClr>
            </a:pPr>
            <a:r>
              <a:rPr lang="en-CA" sz="2400" dirty="0"/>
              <a:t>Enables the </a:t>
            </a:r>
            <a:r>
              <a:rPr lang="en-CA" sz="2400" dirty="0">
                <a:solidFill>
                  <a:schemeClr val="accent1">
                    <a:lumMod val="75000"/>
                  </a:schemeClr>
                </a:solidFill>
              </a:rPr>
              <a:t>flexibility</a:t>
            </a:r>
            <a:r>
              <a:rPr lang="en-CA" sz="2400" dirty="0"/>
              <a:t> of managing translation and protection using separate structures</a:t>
            </a:r>
            <a:endParaRPr lang="en-CA" sz="2000" dirty="0"/>
          </a:p>
          <a:p>
            <a:pPr>
              <a:buClr>
                <a:schemeClr val="tx1"/>
              </a:buClr>
            </a:pPr>
            <a:r>
              <a:rPr lang="en-CA" sz="2800" b="1" dirty="0"/>
              <a:t>Communicate data semantics to the hardware</a:t>
            </a:r>
          </a:p>
          <a:p>
            <a:pPr lvl="1"/>
            <a:r>
              <a:rPr lang="en-CA" sz="2400" dirty="0"/>
              <a:t>Enables </a:t>
            </a:r>
            <a:r>
              <a:rPr lang="en-CA" sz="2400" dirty="0">
                <a:solidFill>
                  <a:schemeClr val="accent1">
                    <a:lumMod val="75000"/>
                  </a:schemeClr>
                </a:solidFill>
              </a:rPr>
              <a:t>intelligent </a:t>
            </a:r>
            <a:r>
              <a:rPr lang="en-CA" sz="2400" dirty="0"/>
              <a:t>resource management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4687128-F25E-E546-BC24-7D93C414F243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15188A-EFD2-EB4C-9EFE-28D1BD4A2BDB}"/>
              </a:ext>
            </a:extLst>
          </p:cNvPr>
          <p:cNvSpPr txBox="1"/>
          <p:nvPr/>
        </p:nvSpPr>
        <p:spPr>
          <a:xfrm>
            <a:off x="336005" y="4710022"/>
            <a:ext cx="8467594" cy="14927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solidFill>
                <a:schemeClr val="accent6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  <a:p>
            <a:pPr algn="ctr">
              <a:spcBef>
                <a:spcPts val="1200"/>
              </a:spcBef>
            </a:pPr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Addresses the rigidness and lack of information in current frameworks, to reduce large overheads</a:t>
            </a:r>
            <a:endParaRPr lang="en-US" sz="2800" b="1" spc="-100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endParaRPr lang="en-US" sz="1600" b="1" dirty="0">
              <a:latin typeface="Cambria" charset="0"/>
              <a:ea typeface="Cambria" charset="0"/>
              <a:cs typeface="Cambria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8733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26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4625717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VBI: Overview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FAE71FC6-0B31-A24D-9150-621F11390F97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27</a:t>
            </a:fld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9255A8E-5FD0-C64E-8211-E96A507D156F}"/>
              </a:ext>
            </a:extLst>
          </p:cNvPr>
          <p:cNvGrpSpPr/>
          <p:nvPr/>
        </p:nvGrpSpPr>
        <p:grpSpPr>
          <a:xfrm>
            <a:off x="856514" y="1573802"/>
            <a:ext cx="2743200" cy="3702286"/>
            <a:chOff x="5928163" y="1573802"/>
            <a:chExt cx="2743200" cy="3702286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F415C0E-FCCB-B14A-A22C-959C73A8ABE0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bg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DE157A70-9072-8749-9102-2FABE84306DB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C400DC6A-181F-9143-B1F1-828011AA8E29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687045E6-500C-CE46-B352-53A6793713E6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4A632D6D-96C4-CF48-AE8F-C33EFDC9DB61}"/>
                </a:ext>
              </a:extLst>
            </p:cNvPr>
            <p:cNvCxnSpPr>
              <a:cxnSpLocks/>
              <a:stCxn id="57" idx="2"/>
              <a:endCxn id="73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86A15B63-4192-CF40-B08F-EDED025B0306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3A5F7EC9-29C8-A44C-AFCA-B6605A854EDE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1C78BD72-F06B-C641-B7BB-1C94EFF45C06}"/>
                </a:ext>
              </a:extLst>
            </p:cNvPr>
            <p:cNvCxnSpPr>
              <a:stCxn id="62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8D2C1ACB-944E-2D45-B0D3-F125C50EF525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4E05F600-E4C0-844C-B8C0-B6D9AAA3A029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4BE25BCF-CC2C-9242-863A-2A8F1463FDED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E03F24A-6770-1D44-84B7-5297893102EA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4F1C863-E0ED-EC46-9965-256FBBCAD8A5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941D4B4-8EF3-9D41-B30E-E200DCA41DBF}"/>
                </a:ext>
              </a:extLst>
            </p:cNvPr>
            <p:cNvCxnSpPr>
              <a:cxnSpLocks/>
              <a:stCxn id="61" idx="2"/>
              <a:endCxn id="67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419C0F4-9B9F-4C43-B472-8BB58CBA0D6A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D96FB2E-72EA-4748-9E25-F5E7CF90D48C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7EA0A3F1-7EBA-5C4A-A922-716CB4A599EF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BE5C183B-050D-744E-89D0-760941F20F2D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CBB3F54-C766-1244-A9B4-DF02F1A00761}"/>
              </a:ext>
            </a:extLst>
          </p:cNvPr>
          <p:cNvCxnSpPr/>
          <p:nvPr/>
        </p:nvCxnSpPr>
        <p:spPr>
          <a:xfrm>
            <a:off x="4798402" y="1581912"/>
            <a:ext cx="0" cy="3912598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D8AE1AF-E1F4-D041-AEF7-BA63C0918E27}"/>
              </a:ext>
            </a:extLst>
          </p:cNvPr>
          <p:cNvSpPr txBox="1"/>
          <p:nvPr/>
        </p:nvSpPr>
        <p:spPr>
          <a:xfrm>
            <a:off x="6952483" y="567620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VBI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7768A87-B462-2C4E-B527-C58050C53ABC}"/>
              </a:ext>
            </a:extLst>
          </p:cNvPr>
          <p:cNvSpPr txBox="1"/>
          <p:nvPr/>
        </p:nvSpPr>
        <p:spPr>
          <a:xfrm>
            <a:off x="752197" y="5676208"/>
            <a:ext cx="3020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Conventional Virtual Memory</a:t>
            </a:r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D7094302-9A52-A64E-874F-6478E87D1B06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77" name="Rounded Rectangle 76">
              <a:extLst>
                <a:ext uri="{FF2B5EF4-FFF2-40B4-BE49-F238E27FC236}">
                  <a16:creationId xmlns:a16="http://schemas.microsoft.com/office/drawing/2014/main" id="{657EFE75-15A1-F94C-A228-4EB661CA9210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88F84D06-01B8-C440-842E-EF2C5778DB84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475FFEE0-4F2E-7A4B-BF02-36D8022CFE49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4C799B66-C5F6-2041-A005-70E19C34B81F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102" name="Rounded Rectangle 101">
                <a:extLst>
                  <a:ext uri="{FF2B5EF4-FFF2-40B4-BE49-F238E27FC236}">
                    <a16:creationId xmlns:a16="http://schemas.microsoft.com/office/drawing/2014/main" id="{C81BCD4D-993E-0045-BDA7-520CED06CEB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72C7F423-B3AE-B24E-85EF-8521A04DA1C7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9EA8AE1A-4B1F-C84B-9007-213FEFFD8882}"/>
                </a:ext>
              </a:extLst>
            </p:cNvPr>
            <p:cNvCxnSpPr>
              <a:stCxn id="79" idx="2"/>
              <a:endCxn id="10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4B2B3D47-3E58-3740-AE53-AC8528727E2B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5DD7C36-46B7-6044-AFA7-B08C33B71BEB}"/>
                </a:ext>
              </a:extLst>
            </p:cNvPr>
            <p:cNvCxnSpPr>
              <a:stCxn id="82" idx="2"/>
              <a:endCxn id="99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30AF262F-9B35-664F-A312-5CAD78C3261C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8EA9D0BD-EEB0-724A-88C0-0A4688FFB800}"/>
                </a:ext>
              </a:extLst>
            </p:cNvPr>
            <p:cNvCxnSpPr>
              <a:stCxn id="84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7FB0803B-214C-D141-8CE3-18F7EC883F87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154E5A3-E664-4141-B1EE-AA19BDF1CFF3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E60DB81F-60C4-1349-8D6A-4CB68F5224F3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99" name="Rounded Rectangle 98">
                <a:extLst>
                  <a:ext uri="{FF2B5EF4-FFF2-40B4-BE49-F238E27FC236}">
                    <a16:creationId xmlns:a16="http://schemas.microsoft.com/office/drawing/2014/main" id="{82183731-2D2E-8F42-A68A-658660EFDC95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48E897EC-BF5D-A942-9D7C-E7256E1EC742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C1B26000-DA78-1840-9D57-599024DD5B8D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97" name="Rounded Rectangle 96">
                <a:extLst>
                  <a:ext uri="{FF2B5EF4-FFF2-40B4-BE49-F238E27FC236}">
                    <a16:creationId xmlns:a16="http://schemas.microsoft.com/office/drawing/2014/main" id="{9E203DB1-4F22-9042-8838-B8CAAB825C43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C0182A2D-1E1C-DC43-B422-86F9D98CA114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90" name="Group 89">
              <a:extLst>
                <a:ext uri="{FF2B5EF4-FFF2-40B4-BE49-F238E27FC236}">
                  <a16:creationId xmlns:a16="http://schemas.microsoft.com/office/drawing/2014/main" id="{672A5A40-7C22-5542-B65B-FF771A256395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95" name="Rounded Rectangle 94">
                <a:extLst>
                  <a:ext uri="{FF2B5EF4-FFF2-40B4-BE49-F238E27FC236}">
                    <a16:creationId xmlns:a16="http://schemas.microsoft.com/office/drawing/2014/main" id="{133BE267-3B31-7C42-B4EE-E8753F608FBA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04DCC09-5F70-C243-89BD-BB53941BFAE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19B7357C-0890-3B4B-946E-467F12DB4F80}"/>
                </a:ext>
              </a:extLst>
            </p:cNvPr>
            <p:cNvCxnSpPr>
              <a:stCxn id="79" idx="2"/>
              <a:endCxn id="99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485C645B-BB26-7247-B1AC-CDF472C497D1}"/>
                </a:ext>
              </a:extLst>
            </p:cNvPr>
            <p:cNvCxnSpPr>
              <a:stCxn id="82" idx="2"/>
              <a:endCxn id="97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chemeClr val="accent1">
                  <a:lumMod val="7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39F78176-F012-574A-B687-44045B58624F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CF81DC5-0D7E-3D4C-86B3-8F9A25E44A92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2643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Virtual Blocks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6276117" cy="5318753"/>
          </a:xfrm>
        </p:spPr>
        <p:txBody>
          <a:bodyPr/>
          <a:lstStyle/>
          <a:p>
            <a:endParaRPr lang="en-CA" sz="1800" b="1" dirty="0"/>
          </a:p>
          <a:p>
            <a:r>
              <a:rPr lang="en-CA" sz="2800" b="1" dirty="0"/>
              <a:t>Globally-visible</a:t>
            </a:r>
            <a:r>
              <a:rPr lang="en-CA" sz="2800" dirty="0"/>
              <a:t> </a:t>
            </a:r>
            <a:r>
              <a:rPr lang="en-CA" sz="2800" b="1" i="1" dirty="0">
                <a:solidFill>
                  <a:srgbClr val="C00000"/>
                </a:solidFill>
              </a:rPr>
              <a:t>VBI address space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79D930E0-486D-9346-8F04-20E1CA91C8B1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242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Virtual Blocks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6184677" cy="5318753"/>
          </a:xfrm>
        </p:spPr>
        <p:txBody>
          <a:bodyPr/>
          <a:lstStyle/>
          <a:p>
            <a:endParaRPr lang="en-CA" sz="1800" b="1" dirty="0"/>
          </a:p>
          <a:p>
            <a:r>
              <a:rPr lang="en-CA" sz="2800" b="1" dirty="0"/>
              <a:t>Globally-visible</a:t>
            </a:r>
            <a:r>
              <a:rPr lang="en-CA" sz="2800" dirty="0"/>
              <a:t> </a:t>
            </a:r>
            <a:r>
              <a:rPr lang="en-CA" sz="2800" b="1" i="1" dirty="0">
                <a:solidFill>
                  <a:srgbClr val="C00000"/>
                </a:solidFill>
              </a:rPr>
              <a:t>VBI address space</a:t>
            </a:r>
          </a:p>
          <a:p>
            <a:pPr marL="577850" lvl="1"/>
            <a:r>
              <a:rPr lang="en-CA" sz="2400" dirty="0"/>
              <a:t>Consists of a set of </a:t>
            </a:r>
            <a:r>
              <a:rPr lang="en-CA" sz="2400" b="1" i="1" dirty="0">
                <a:solidFill>
                  <a:srgbClr val="C00000"/>
                </a:solidFill>
              </a:rPr>
              <a:t>virtual blocks</a:t>
            </a:r>
            <a:r>
              <a:rPr lang="en-CA" sz="2400" dirty="0">
                <a:solidFill>
                  <a:srgbClr val="C00000"/>
                </a:solidFill>
              </a:rPr>
              <a:t> (VBs)</a:t>
            </a:r>
            <a:br>
              <a:rPr lang="en-CA" sz="2400" dirty="0">
                <a:solidFill>
                  <a:srgbClr val="C00000"/>
                </a:solidFill>
              </a:rPr>
            </a:br>
            <a:r>
              <a:rPr lang="en-CA" sz="2400" dirty="0"/>
              <a:t>of different sizes</a:t>
            </a:r>
          </a:p>
          <a:p>
            <a:pPr marL="968375" lvl="2">
              <a:spcBef>
                <a:spcPts val="1100"/>
              </a:spcBef>
            </a:pPr>
            <a:r>
              <a:rPr lang="en-CA" sz="2000" dirty="0"/>
              <a:t>Example size classes: 4 KB, 128 KB, 4 MB,</a:t>
            </a:r>
            <a:br>
              <a:rPr lang="en-CA" sz="2000" dirty="0"/>
            </a:br>
            <a:r>
              <a:rPr lang="en-CA" sz="2000" dirty="0"/>
              <a:t>128 MB, 4 GB, 128 GB, 4 TB, 128 TB</a:t>
            </a:r>
          </a:p>
          <a:p>
            <a:pPr marL="0" indent="0">
              <a:buNone/>
            </a:pPr>
            <a:endParaRPr lang="en-CA" sz="2800" dirty="0"/>
          </a:p>
          <a:p>
            <a:pPr marL="0" indent="0">
              <a:buNone/>
            </a:pPr>
            <a:endParaRPr lang="en-CA" sz="2800" dirty="0"/>
          </a:p>
        </p:txBody>
      </p:sp>
      <p:sp>
        <p:nvSpPr>
          <p:cNvPr id="53" name="Slide Number Placeholder 2">
            <a:extLst>
              <a:ext uri="{FF2B5EF4-FFF2-40B4-BE49-F238E27FC236}">
                <a16:creationId xmlns:a16="http://schemas.microsoft.com/office/drawing/2014/main" id="{63AB30EB-053D-EF44-B039-6A926A01AD26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83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28600" y="1728900"/>
            <a:ext cx="8686800" cy="2011680"/>
            <a:chOff x="228600" y="1661008"/>
            <a:chExt cx="8686800" cy="201168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85E25FF-3F64-CF43-83F7-450303025938}"/>
                </a:ext>
              </a:extLst>
            </p:cNvPr>
            <p:cNvSpPr/>
            <p:nvPr/>
          </p:nvSpPr>
          <p:spPr>
            <a:xfrm>
              <a:off x="228600" y="1661008"/>
              <a:ext cx="8686800" cy="54864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rIns="182880" rtlCol="0" anchor="ctr"/>
            <a:lstStyle/>
            <a:p>
              <a:r>
                <a:rPr lang="en-US" sz="3600" b="1" dirty="0">
                  <a:latin typeface="Cambria" panose="02040503050406030204" pitchFamily="18" charset="0"/>
                  <a:ea typeface="Cambria" panose="02040503050406030204" pitchFamily="18" charset="0"/>
                </a:rPr>
                <a:t>VBI: Virtual Block Interface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85E25FF-3F64-CF43-83F7-450303025938}"/>
                </a:ext>
              </a:extLst>
            </p:cNvPr>
            <p:cNvSpPr/>
            <p:nvPr/>
          </p:nvSpPr>
          <p:spPr>
            <a:xfrm>
              <a:off x="228600" y="2209648"/>
              <a:ext cx="8686800" cy="457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182880" bIns="0" rtlCol="0" anchor="ctr"/>
            <a:lstStyle/>
            <a:p>
              <a:pPr>
                <a:tabLst>
                  <a:tab pos="465138" algn="l"/>
                </a:tabLst>
              </a:pPr>
              <a:r>
                <a:rPr lang="en-US" sz="2800" dirty="0">
                  <a:latin typeface="Cambria" panose="02040503050406030204" pitchFamily="18" charset="0"/>
                  <a:ea typeface="Cambria" panose="02040503050406030204" pitchFamily="18" charset="0"/>
                </a:rPr>
                <a:t>	Key Idea &amp; Guiding Principles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85E25FF-3F64-CF43-83F7-450303025938}"/>
                </a:ext>
              </a:extLst>
            </p:cNvPr>
            <p:cNvSpPr/>
            <p:nvPr/>
          </p:nvSpPr>
          <p:spPr>
            <a:xfrm>
              <a:off x="228600" y="2666848"/>
              <a:ext cx="8686800" cy="4572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182880" bIns="0" rtlCol="0" anchor="ctr"/>
            <a:lstStyle/>
            <a:p>
              <a:pPr>
                <a:tabLst>
                  <a:tab pos="465138" algn="l"/>
                </a:tabLst>
              </a:pPr>
              <a:r>
                <a:rPr lang="en-US" sz="2800" dirty="0">
                  <a:latin typeface="Cambria" panose="02040503050406030204" pitchFamily="18" charset="0"/>
                  <a:ea typeface="Cambria" panose="02040503050406030204" pitchFamily="18" charset="0"/>
                </a:rPr>
                <a:t>	Design Overview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85E25FF-3F64-CF43-83F7-450303025938}"/>
                </a:ext>
              </a:extLst>
            </p:cNvPr>
            <p:cNvSpPr/>
            <p:nvPr/>
          </p:nvSpPr>
          <p:spPr>
            <a:xfrm>
              <a:off x="228600" y="3124048"/>
              <a:ext cx="8686800" cy="54864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2880" tIns="0" rIns="182880" bIns="0" rtlCol="0" anchor="t"/>
            <a:lstStyle/>
            <a:p>
              <a:pPr>
                <a:tabLst>
                  <a:tab pos="465138" algn="l"/>
                </a:tabLst>
              </a:pPr>
              <a:r>
                <a:rPr lang="en-US" sz="2800" dirty="0">
                  <a:latin typeface="Cambria" panose="02040503050406030204" pitchFamily="18" charset="0"/>
                  <a:ea typeface="Cambria" panose="02040503050406030204" pitchFamily="18" charset="0"/>
                </a:rPr>
                <a:t>	Optimizations Enabled by VBI</a:t>
              </a:r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6854088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Virtual Blocks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6184677" cy="5318753"/>
          </a:xfrm>
        </p:spPr>
        <p:txBody>
          <a:bodyPr/>
          <a:lstStyle/>
          <a:p>
            <a:endParaRPr lang="en-CA" sz="1800" b="1" dirty="0"/>
          </a:p>
          <a:p>
            <a:r>
              <a:rPr lang="en-CA" sz="2800" b="1" dirty="0"/>
              <a:t>Globally-visible</a:t>
            </a:r>
            <a:r>
              <a:rPr lang="en-CA" sz="2800" dirty="0"/>
              <a:t> </a:t>
            </a:r>
            <a:r>
              <a:rPr lang="en-CA" sz="2800" b="1" i="1" dirty="0">
                <a:solidFill>
                  <a:srgbClr val="C00000"/>
                </a:solidFill>
              </a:rPr>
              <a:t>VBI address space</a:t>
            </a:r>
          </a:p>
          <a:p>
            <a:pPr marL="577850" lvl="1"/>
            <a:r>
              <a:rPr lang="en-CA" sz="2400" dirty="0"/>
              <a:t>Consists of a set of </a:t>
            </a:r>
            <a:r>
              <a:rPr lang="en-CA" sz="2400" b="1" i="1" dirty="0">
                <a:solidFill>
                  <a:srgbClr val="C00000"/>
                </a:solidFill>
              </a:rPr>
              <a:t>virtual blocks</a:t>
            </a:r>
            <a:r>
              <a:rPr lang="en-CA" sz="2400" dirty="0">
                <a:solidFill>
                  <a:srgbClr val="C00000"/>
                </a:solidFill>
              </a:rPr>
              <a:t> (VBs)</a:t>
            </a:r>
            <a:br>
              <a:rPr lang="en-CA" sz="2400" dirty="0">
                <a:solidFill>
                  <a:srgbClr val="C00000"/>
                </a:solidFill>
              </a:rPr>
            </a:br>
            <a:r>
              <a:rPr lang="en-CA" sz="2400" dirty="0"/>
              <a:t>of different sizes</a:t>
            </a:r>
          </a:p>
          <a:p>
            <a:pPr marL="968375" lvl="2">
              <a:spcBef>
                <a:spcPts val="1100"/>
              </a:spcBef>
            </a:pPr>
            <a:r>
              <a:rPr lang="en-CA" sz="2000" dirty="0"/>
              <a:t>Example size classes: 4 KB, 128 KB, 4 MB,</a:t>
            </a:r>
            <a:br>
              <a:rPr lang="en-CA" sz="2000" dirty="0"/>
            </a:br>
            <a:r>
              <a:rPr lang="en-CA" sz="2000" dirty="0"/>
              <a:t>128 MB, 4 GB, 128 GB, 4 TB, 128 TB</a:t>
            </a:r>
          </a:p>
          <a:p>
            <a:pPr marL="457200" lvl="1" indent="0">
              <a:buNone/>
            </a:pPr>
            <a:endParaRPr lang="en-CA" sz="10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sz="2800" dirty="0"/>
              <a:t>All VBs are visible to all processes</a:t>
            </a:r>
          </a:p>
          <a:p>
            <a:endParaRPr lang="en-CA" sz="2800" dirty="0"/>
          </a:p>
          <a:p>
            <a:pPr marL="0" indent="0">
              <a:buNone/>
            </a:pPr>
            <a:endParaRPr lang="en-CA" sz="2800" dirty="0"/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22B635E4-343F-9C45-8C9D-BED42209223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53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Virtual Blocks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6184677" cy="5318753"/>
          </a:xfrm>
        </p:spPr>
        <p:txBody>
          <a:bodyPr/>
          <a:lstStyle/>
          <a:p>
            <a:endParaRPr lang="en-CA" sz="1800" b="1" dirty="0"/>
          </a:p>
          <a:p>
            <a:r>
              <a:rPr lang="en-CA" sz="2800" b="1" dirty="0"/>
              <a:t>Globally-visible</a:t>
            </a:r>
            <a:r>
              <a:rPr lang="en-CA" sz="2800" dirty="0"/>
              <a:t> </a:t>
            </a:r>
            <a:r>
              <a:rPr lang="en-CA" sz="2800" b="1" i="1" dirty="0">
                <a:solidFill>
                  <a:srgbClr val="C00000"/>
                </a:solidFill>
              </a:rPr>
              <a:t>VBI address space</a:t>
            </a:r>
          </a:p>
          <a:p>
            <a:pPr marL="577850" lvl="1"/>
            <a:r>
              <a:rPr lang="en-CA" sz="2400" dirty="0"/>
              <a:t>Consists of a set of </a:t>
            </a:r>
            <a:r>
              <a:rPr lang="en-CA" sz="2400" b="1" i="1" dirty="0">
                <a:solidFill>
                  <a:srgbClr val="C00000"/>
                </a:solidFill>
              </a:rPr>
              <a:t>virtual blocks</a:t>
            </a:r>
            <a:r>
              <a:rPr lang="en-CA" sz="2400" dirty="0">
                <a:solidFill>
                  <a:srgbClr val="C00000"/>
                </a:solidFill>
              </a:rPr>
              <a:t> (VBs)</a:t>
            </a:r>
            <a:br>
              <a:rPr lang="en-CA" sz="2400" dirty="0">
                <a:solidFill>
                  <a:srgbClr val="C00000"/>
                </a:solidFill>
              </a:rPr>
            </a:br>
            <a:r>
              <a:rPr lang="en-CA" sz="2400" dirty="0"/>
              <a:t>of different sizes</a:t>
            </a:r>
          </a:p>
          <a:p>
            <a:pPr marL="968375" lvl="2">
              <a:spcBef>
                <a:spcPts val="1100"/>
              </a:spcBef>
            </a:pPr>
            <a:r>
              <a:rPr lang="en-CA" sz="2000" dirty="0"/>
              <a:t>Example size classes: 4 KB, 128 KB, 4 MB,</a:t>
            </a:r>
            <a:br>
              <a:rPr lang="en-CA" sz="2000" dirty="0"/>
            </a:br>
            <a:r>
              <a:rPr lang="en-CA" sz="2000" dirty="0"/>
              <a:t>128 MB, 4 GB, 128 GB, 4 TB, 128 TB</a:t>
            </a:r>
          </a:p>
          <a:p>
            <a:pPr marL="457200" lvl="1" indent="0">
              <a:buNone/>
            </a:pPr>
            <a:endParaRPr lang="en-CA" sz="1000" b="1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CA" sz="2800" dirty="0"/>
              <a:t>All VBs are visible to all processes</a:t>
            </a:r>
          </a:p>
          <a:p>
            <a:endParaRPr lang="en-CA" sz="1000" dirty="0"/>
          </a:p>
          <a:p>
            <a:r>
              <a:rPr lang="en-CA" sz="2800" dirty="0"/>
              <a:t>Processes map each </a:t>
            </a:r>
            <a:r>
              <a:rPr lang="en-CA" sz="2800" b="1" dirty="0">
                <a:solidFill>
                  <a:srgbClr val="0070C0"/>
                </a:solidFill>
              </a:rPr>
              <a:t>semantically meaningful unit of information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CA" sz="2800" dirty="0"/>
              <a:t>   to a separate VB</a:t>
            </a:r>
            <a:endParaRPr lang="en-CA" sz="200" dirty="0"/>
          </a:p>
          <a:p>
            <a:pPr marL="577850" lvl="1"/>
            <a:r>
              <a:rPr lang="en-CA" sz="2400" dirty="0"/>
              <a:t>e.g., a data structure, a shared library</a:t>
            </a:r>
          </a:p>
          <a:p>
            <a:pPr marL="0" indent="0">
              <a:buNone/>
            </a:pPr>
            <a:endParaRPr lang="en-CA" sz="2800" dirty="0"/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9501491F-63F2-E040-899F-07A723B3E27C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62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Inherently Virtual Caches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8725141" cy="5318753"/>
          </a:xfrm>
        </p:spPr>
        <p:txBody>
          <a:bodyPr>
            <a:noAutofit/>
          </a:bodyPr>
          <a:lstStyle/>
          <a:p>
            <a:pPr>
              <a:spcBef>
                <a:spcPts val="3000"/>
              </a:spcBef>
            </a:pPr>
            <a:endParaRPr lang="en-CA" sz="800" dirty="0"/>
          </a:p>
          <a:p>
            <a:pPr>
              <a:spcBef>
                <a:spcPts val="3000"/>
              </a:spcBef>
            </a:pPr>
            <a:r>
              <a:rPr lang="en-CA" sz="2800" dirty="0"/>
              <a:t>VBI address space provides</a:t>
            </a:r>
            <a:br>
              <a:rPr lang="en-CA" sz="2800" dirty="0"/>
            </a:br>
            <a:r>
              <a:rPr lang="en-CA" sz="2800" b="1" i="1" dirty="0"/>
              <a:t>system-wide</a:t>
            </a:r>
            <a:r>
              <a:rPr lang="en-CA" sz="2800" dirty="0"/>
              <a:t> </a:t>
            </a:r>
            <a:r>
              <a:rPr lang="en-CA" sz="2800" b="1" dirty="0">
                <a:solidFill>
                  <a:schemeClr val="accent1">
                    <a:lumMod val="75000"/>
                  </a:schemeClr>
                </a:solidFill>
              </a:rPr>
              <a:t>unique</a:t>
            </a:r>
            <a:br>
              <a:rPr lang="en-CA" sz="2800" dirty="0"/>
            </a:br>
            <a:r>
              <a:rPr lang="en-CA" sz="2800" b="1" dirty="0">
                <a:solidFill>
                  <a:schemeClr val="accent1">
                    <a:lumMod val="75000"/>
                  </a:schemeClr>
                </a:solidFill>
              </a:rPr>
              <a:t>VBI addresses</a:t>
            </a:r>
          </a:p>
          <a:p>
            <a:pPr>
              <a:spcBef>
                <a:spcPts val="3000"/>
              </a:spcBef>
            </a:pPr>
            <a:endParaRPr lang="en-CA" sz="800" dirty="0"/>
          </a:p>
          <a:p>
            <a:pPr>
              <a:spcBef>
                <a:spcPts val="2100"/>
              </a:spcBef>
              <a:buClr>
                <a:schemeClr val="tx1"/>
              </a:buClr>
            </a:pPr>
            <a:r>
              <a:rPr lang="en-CA" sz="2800" b="1" dirty="0">
                <a:solidFill>
                  <a:schemeClr val="accent1">
                    <a:lumMod val="75000"/>
                  </a:schemeClr>
                </a:solidFill>
              </a:rPr>
              <a:t>VBI addresses</a:t>
            </a:r>
            <a:r>
              <a:rPr lang="en-CA" sz="2800" dirty="0"/>
              <a:t> are </a:t>
            </a:r>
            <a:r>
              <a:rPr lang="en-CA" sz="2800" b="1" dirty="0"/>
              <a:t>directly</a:t>
            </a:r>
            <a:r>
              <a:rPr lang="en-CA" sz="2800" dirty="0"/>
              <a:t> used</a:t>
            </a:r>
            <a:br>
              <a:rPr lang="en-CA" sz="2800" dirty="0"/>
            </a:br>
            <a:r>
              <a:rPr lang="en-CA" sz="2800" dirty="0"/>
              <a:t>to access on-chip caches</a:t>
            </a:r>
          </a:p>
          <a:p>
            <a:pPr lvl="1">
              <a:buClr>
                <a:schemeClr val="tx1"/>
              </a:buClr>
            </a:pPr>
            <a:r>
              <a:rPr lang="en-CA" sz="2400" dirty="0"/>
              <a:t>No longer require address translation</a:t>
            </a:r>
          </a:p>
          <a:p>
            <a:pPr lvl="1">
              <a:buClr>
                <a:schemeClr val="tx1"/>
              </a:buClr>
            </a:pPr>
            <a:endParaRPr lang="en-CA" sz="2400" dirty="0"/>
          </a:p>
          <a:p>
            <a:pPr>
              <a:buClr>
                <a:schemeClr val="tx1"/>
              </a:buClr>
            </a:pPr>
            <a:r>
              <a:rPr lang="en-CA" b="1" dirty="0">
                <a:solidFill>
                  <a:schemeClr val="accent6">
                    <a:lumMod val="75000"/>
                  </a:schemeClr>
                </a:solidFill>
              </a:rPr>
              <a:t>Pros: </a:t>
            </a:r>
          </a:p>
          <a:p>
            <a:pPr lvl="1">
              <a:buClr>
                <a:schemeClr val="tx1"/>
              </a:buClr>
            </a:pPr>
            <a:r>
              <a:rPr lang="en-CA" dirty="0"/>
              <a:t>Enables inherently virtual caches</a:t>
            </a:r>
          </a:p>
          <a:p>
            <a:pPr lvl="1">
              <a:buClr>
                <a:schemeClr val="tx1"/>
              </a:buClr>
            </a:pPr>
            <a:endParaRPr lang="en-CA" sz="100" dirty="0"/>
          </a:p>
          <a:p>
            <a:pPr lvl="2">
              <a:buClr>
                <a:schemeClr val="tx1"/>
              </a:buClr>
            </a:pPr>
            <a:r>
              <a:rPr lang="en-CA" dirty="0"/>
              <a:t>no synonyms and homonyms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87D39EBA-1013-E64C-9D11-275947C74B63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32</a:t>
            </a:fld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D69FF9D-7C6C-7340-894B-0C522EF41E4C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9545B921-4450-124F-9AF3-912733C24FB3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E019EECA-BCC3-6C49-B6CB-3BECAB5813BE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F4A26927-654B-9546-902F-77661249418D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7B3DDE7-24D3-6149-A390-24D784655C77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8FFEFD8F-B2AD-A64B-9A17-A2167FC17237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164FA72-EDA7-CF45-8B1F-6AA52260136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713B5D0-9912-EF46-8B80-E4B9BC953809}"/>
                </a:ext>
              </a:extLst>
            </p:cNvPr>
            <p:cNvCxnSpPr>
              <a:stCxn id="57" idx="2"/>
              <a:endCxn id="81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1FCAADA8-6E6E-F842-98D2-B76AAD7CF506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DF29F1A-CA0A-5B49-8892-1A24E944D348}"/>
                </a:ext>
              </a:extLst>
            </p:cNvPr>
            <p:cNvCxnSpPr>
              <a:stCxn id="61" idx="2"/>
              <a:endCxn id="79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52874EFA-CAC9-184D-8742-877697D66AF9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D8E16A7-FCEE-D24E-B940-DF2437244732}"/>
                </a:ext>
              </a:extLst>
            </p:cNvPr>
            <p:cNvCxnSpPr>
              <a:stCxn id="63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7A0F914E-BA16-D145-A198-8D4CADD8BD55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in the memory controller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DEFCE56D-36D6-C345-8373-6BB20094C43C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91A9F791-91E2-524A-B96F-2D3B4A71BB74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79" name="Rounded Rectangle 78">
                <a:extLst>
                  <a:ext uri="{FF2B5EF4-FFF2-40B4-BE49-F238E27FC236}">
                    <a16:creationId xmlns:a16="http://schemas.microsoft.com/office/drawing/2014/main" id="{1C330747-6B41-3144-8775-D5629CE7D46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E31C99E-28CD-B345-AF6B-3479365527AA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A96F431D-02CB-4644-8C65-1DA392FC46DB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88DB7A13-321B-8F44-A6A7-0D5E461B9B70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96069BDC-95C8-894F-BBA1-0777F02B98A2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DF914A39-C230-EA4A-81FB-FA0942B2D03E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F67A22F2-74A6-B24B-993D-E0DF4661108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0EC3C05-E220-8041-BB2D-5A1A632584B6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B113EF69-C4F0-3C43-8A32-9B0D54CBFA2F}"/>
                </a:ext>
              </a:extLst>
            </p:cNvPr>
            <p:cNvCxnSpPr>
              <a:stCxn id="57" idx="2"/>
              <a:endCxn id="79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4E4BEA72-4894-5E40-A063-E9910065D67B}"/>
                </a:ext>
              </a:extLst>
            </p:cNvPr>
            <p:cNvCxnSpPr>
              <a:stCxn id="61" idx="2"/>
              <a:endCxn id="77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8E14550-B135-7A4D-8217-1370F16DD14D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6067E62-F565-534C-A11B-09875D1EBD52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5116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Hardware-Managed Memory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7" y="854074"/>
            <a:ext cx="6001796" cy="5732077"/>
          </a:xfrm>
        </p:spPr>
        <p:txBody>
          <a:bodyPr>
            <a:noAutofit/>
          </a:bodyPr>
          <a:lstStyle/>
          <a:p>
            <a:pPr>
              <a:spcBef>
                <a:spcPts val="2100"/>
              </a:spcBef>
            </a:pPr>
            <a:endParaRPr lang="en-CA" sz="900" dirty="0"/>
          </a:p>
          <a:p>
            <a:pPr>
              <a:spcBef>
                <a:spcPts val="2100"/>
              </a:spcBef>
            </a:pPr>
            <a:r>
              <a:rPr lang="en-CA" sz="2800" dirty="0"/>
              <a:t>Memory management is </a:t>
            </a:r>
            <a:r>
              <a:rPr lang="en-CA" sz="2800" b="1" dirty="0">
                <a:solidFill>
                  <a:schemeClr val="accent1">
                    <a:lumMod val="75000"/>
                  </a:schemeClr>
                </a:solidFill>
              </a:rPr>
              <a:t>delegated</a:t>
            </a:r>
            <a:br>
              <a:rPr lang="en-CA" sz="2800" dirty="0"/>
            </a:br>
            <a:r>
              <a:rPr lang="en-CA" sz="2800" dirty="0"/>
              <a:t>to the </a:t>
            </a:r>
            <a:r>
              <a:rPr lang="en-CA" sz="2800" b="1" dirty="0">
                <a:solidFill>
                  <a:srgbClr val="7030A0"/>
                </a:solidFill>
              </a:rPr>
              <a:t>Memory Translation Layer</a:t>
            </a:r>
            <a:br>
              <a:rPr lang="en-CA" sz="2800" b="1" dirty="0">
                <a:solidFill>
                  <a:srgbClr val="7030A0"/>
                </a:solidFill>
              </a:rPr>
            </a:br>
            <a:r>
              <a:rPr lang="en-CA" sz="2800" dirty="0">
                <a:solidFill>
                  <a:srgbClr val="7030A0"/>
                </a:solidFill>
              </a:rPr>
              <a:t>(MTL)</a:t>
            </a:r>
            <a:r>
              <a:rPr lang="en-CA" sz="2800" dirty="0"/>
              <a:t> in the memory controller</a:t>
            </a:r>
          </a:p>
          <a:p>
            <a:pPr lvl="1"/>
            <a:r>
              <a:rPr lang="en-CA" sz="2400" dirty="0"/>
              <a:t>Address translation</a:t>
            </a:r>
          </a:p>
          <a:p>
            <a:pPr lvl="1"/>
            <a:r>
              <a:rPr lang="en-CA" sz="2400" dirty="0"/>
              <a:t>Physical memory allocation</a:t>
            </a:r>
          </a:p>
          <a:p>
            <a:pPr lvl="1"/>
            <a:endParaRPr lang="en-CA" sz="2000" dirty="0"/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Pros: </a:t>
            </a:r>
            <a:r>
              <a:rPr lang="en-US" dirty="0"/>
              <a:t>Many benefits, including</a:t>
            </a:r>
          </a:p>
          <a:p>
            <a:pPr marL="457200" lvl="1" indent="0">
              <a:buClr>
                <a:schemeClr val="tx1"/>
              </a:buClr>
              <a:buNone/>
            </a:pPr>
            <a:endParaRPr lang="en-US" sz="100" dirty="0"/>
          </a:p>
          <a:p>
            <a:pPr lvl="1">
              <a:buClr>
                <a:schemeClr val="tx1"/>
              </a:buClr>
            </a:pPr>
            <a:r>
              <a:rPr lang="en-US" dirty="0"/>
              <a:t>Physical memory is allocated only when the location needs to be written to memory</a:t>
            </a:r>
          </a:p>
          <a:p>
            <a:pPr lvl="1">
              <a:buClr>
                <a:schemeClr val="tx1"/>
              </a:buClr>
            </a:pPr>
            <a:endParaRPr lang="en-US" sz="100" dirty="0"/>
          </a:p>
          <a:p>
            <a:pPr lvl="1">
              <a:spcBef>
                <a:spcPts val="0"/>
              </a:spcBef>
              <a:buClr>
                <a:schemeClr val="tx1"/>
              </a:buClr>
            </a:pPr>
            <a:r>
              <a:rPr lang="en-US" dirty="0"/>
              <a:t>No need for 2D page walks in </a:t>
            </a:r>
            <a:br>
              <a:rPr lang="en-US" dirty="0"/>
            </a:br>
            <a:r>
              <a:rPr lang="en-US" dirty="0"/>
              <a:t>virtual machines</a:t>
            </a:r>
          </a:p>
          <a:p>
            <a:pPr lvl="1">
              <a:buClr>
                <a:schemeClr val="tx1"/>
              </a:buClr>
            </a:pPr>
            <a:endParaRPr lang="en-US" sz="100" dirty="0"/>
          </a:p>
          <a:p>
            <a:pPr lvl="1">
              <a:spcBef>
                <a:spcPts val="0"/>
              </a:spcBef>
              <a:buClr>
                <a:schemeClr val="tx1"/>
              </a:buClr>
            </a:pPr>
            <a:r>
              <a:rPr lang="en-US" dirty="0"/>
              <a:t>Enabling flexible translation structures</a:t>
            </a:r>
          </a:p>
          <a:p>
            <a:pPr lvl="1">
              <a:buClr>
                <a:schemeClr val="tx1"/>
              </a:buClr>
            </a:pPr>
            <a:endParaRPr lang="en-CA" dirty="0"/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87D39EBA-1013-E64C-9D11-275947C74B63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33</a:t>
            </a:fld>
            <a:endParaRPr lang="en-US" dirty="0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D69FF9D-7C6C-7340-894B-0C522EF41E4C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9545B921-4450-124F-9AF3-912733C24FB3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56" name="Rounded Rectangle 55">
              <a:extLst>
                <a:ext uri="{FF2B5EF4-FFF2-40B4-BE49-F238E27FC236}">
                  <a16:creationId xmlns:a16="http://schemas.microsoft.com/office/drawing/2014/main" id="{E019EECA-BCC3-6C49-B6CB-3BECAB5813BE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57" name="Rounded Rectangle 56">
              <a:extLst>
                <a:ext uri="{FF2B5EF4-FFF2-40B4-BE49-F238E27FC236}">
                  <a16:creationId xmlns:a16="http://schemas.microsoft.com/office/drawing/2014/main" id="{F4A26927-654B-9546-902F-77661249418D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07B3DDE7-24D3-6149-A390-24D784655C77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81" name="Rounded Rectangle 80">
                <a:extLst>
                  <a:ext uri="{FF2B5EF4-FFF2-40B4-BE49-F238E27FC236}">
                    <a16:creationId xmlns:a16="http://schemas.microsoft.com/office/drawing/2014/main" id="{8FFEFD8F-B2AD-A64B-9A17-A2167FC17237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9164FA72-EDA7-CF45-8B1F-6AA52260136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713B5D0-9912-EF46-8B80-E4B9BC953809}"/>
                </a:ext>
              </a:extLst>
            </p:cNvPr>
            <p:cNvCxnSpPr>
              <a:stCxn id="57" idx="2"/>
              <a:endCxn id="81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1FCAADA8-6E6E-F842-98D2-B76AAD7CF506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1DF29F1A-CA0A-5B49-8892-1A24E944D348}"/>
                </a:ext>
              </a:extLst>
            </p:cNvPr>
            <p:cNvCxnSpPr>
              <a:stCxn id="61" idx="2"/>
              <a:endCxn id="79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52874EFA-CAC9-184D-8742-877697D66AF9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8D8E16A7-FCEE-D24E-B940-DF2437244732}"/>
                </a:ext>
              </a:extLst>
            </p:cNvPr>
            <p:cNvCxnSpPr>
              <a:stCxn id="63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7A0F914E-BA16-D145-A198-8D4CADD8BD55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DEFCE56D-36D6-C345-8373-6BB20094C43C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68" name="Group 67">
              <a:extLst>
                <a:ext uri="{FF2B5EF4-FFF2-40B4-BE49-F238E27FC236}">
                  <a16:creationId xmlns:a16="http://schemas.microsoft.com/office/drawing/2014/main" id="{91A9F791-91E2-524A-B96F-2D3B4A71BB74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79" name="Rounded Rectangle 78">
                <a:extLst>
                  <a:ext uri="{FF2B5EF4-FFF2-40B4-BE49-F238E27FC236}">
                    <a16:creationId xmlns:a16="http://schemas.microsoft.com/office/drawing/2014/main" id="{1C330747-6B41-3144-8775-D5629CE7D46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DE31C99E-28CD-B345-AF6B-3479365527AA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A96F431D-02CB-4644-8C65-1DA392FC46DB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77" name="Rounded Rectangle 76">
                <a:extLst>
                  <a:ext uri="{FF2B5EF4-FFF2-40B4-BE49-F238E27FC236}">
                    <a16:creationId xmlns:a16="http://schemas.microsoft.com/office/drawing/2014/main" id="{88DB7A13-321B-8F44-A6A7-0D5E461B9B70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96069BDC-95C8-894F-BBA1-0777F02B98A2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DF914A39-C230-EA4A-81FB-FA0942B2D03E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75" name="Rounded Rectangle 74">
                <a:extLst>
                  <a:ext uri="{FF2B5EF4-FFF2-40B4-BE49-F238E27FC236}">
                    <a16:creationId xmlns:a16="http://schemas.microsoft.com/office/drawing/2014/main" id="{F67A22F2-74A6-B24B-993D-E0DF4661108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50EC3C05-E220-8041-BB2D-5A1A632584B6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B113EF69-C4F0-3C43-8A32-9B0D54CBFA2F}"/>
                </a:ext>
              </a:extLst>
            </p:cNvPr>
            <p:cNvCxnSpPr>
              <a:stCxn id="57" idx="2"/>
              <a:endCxn id="79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4E4BEA72-4894-5E40-A063-E9910065D67B}"/>
                </a:ext>
              </a:extLst>
            </p:cNvPr>
            <p:cNvCxnSpPr>
              <a:stCxn id="61" idx="2"/>
              <a:endCxn id="77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8E14550-B135-7A4D-8217-1370F16DD14D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26067E62-F565-534C-A11B-09875D1EBD52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937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ounded Rectangle 74">
            <a:extLst>
              <a:ext uri="{FF2B5EF4-FFF2-40B4-BE49-F238E27FC236}">
                <a16:creationId xmlns:a16="http://schemas.microsoft.com/office/drawing/2014/main" id="{62D54334-75FA-8C46-922E-EEF996EB8225}"/>
              </a:ext>
            </a:extLst>
          </p:cNvPr>
          <p:cNvSpPr/>
          <p:nvPr/>
        </p:nvSpPr>
        <p:spPr>
          <a:xfrm flipH="1">
            <a:off x="5928163" y="2102213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 algn="r">
              <a:lnSpc>
                <a:spcPct val="80000"/>
              </a:lnSpc>
            </a:pPr>
            <a:endParaRPr lang="en-US" sz="1400" i="1" dirty="0">
              <a:solidFill>
                <a:srgbClr val="4169E1"/>
              </a:solidFill>
            </a:endParaRPr>
          </a:p>
        </p:txBody>
      </p:sp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OS-Managed Access Permissions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D2CF431C-9F89-ED4A-8B7C-816FE4F47BDB}"/>
              </a:ext>
            </a:extLst>
          </p:cNvPr>
          <p:cNvSpPr/>
          <p:nvPr/>
        </p:nvSpPr>
        <p:spPr>
          <a:xfrm flipH="1">
            <a:off x="5928163" y="2624328"/>
            <a:ext cx="2743200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 Address Space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27F83CEF-8167-B74A-9862-19D455639861}"/>
              </a:ext>
            </a:extLst>
          </p:cNvPr>
          <p:cNvSpPr/>
          <p:nvPr/>
        </p:nvSpPr>
        <p:spPr>
          <a:xfrm flipH="1">
            <a:off x="5928163" y="2089022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 algn="r">
              <a:lnSpc>
                <a:spcPct val="80000"/>
              </a:lnSpc>
            </a:pPr>
            <a:endParaRPr lang="en-US" sz="1400" i="1" dirty="0">
              <a:solidFill>
                <a:srgbClr val="4169E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D23427CA-C3E2-6B4F-ACE9-EAA061BC56F8}"/>
              </a:ext>
            </a:extLst>
          </p:cNvPr>
          <p:cNvSpPr/>
          <p:nvPr/>
        </p:nvSpPr>
        <p:spPr>
          <a:xfrm>
            <a:off x="6111043" y="1618488"/>
            <a:ext cx="365760" cy="365760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</a:t>
            </a:r>
            <a:r>
              <a:rPr lang="en-US" sz="1600" baseline="-25000" dirty="0">
                <a:solidFill>
                  <a:schemeClr val="tx1"/>
                </a:solidFill>
              </a:rPr>
              <a:t>1</a:t>
            </a:r>
            <a:endParaRPr lang="en-US" sz="1400" dirty="0">
              <a:solidFill>
                <a:schemeClr val="tx1"/>
              </a:solidFill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CE4E14D-1F57-A14E-992B-A4B69EF854BD}"/>
              </a:ext>
            </a:extLst>
          </p:cNvPr>
          <p:cNvGrpSpPr/>
          <p:nvPr/>
        </p:nvGrpSpPr>
        <p:grpSpPr>
          <a:xfrm>
            <a:off x="5928163" y="2715768"/>
            <a:ext cx="548640" cy="611981"/>
            <a:chOff x="1988245" y="1344231"/>
            <a:chExt cx="548640" cy="611981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09701C0F-28BD-AC4A-B0B0-81963DA995AC}"/>
                </a:ext>
              </a:extLst>
            </p:cNvPr>
            <p:cNvSpPr/>
            <p:nvPr/>
          </p:nvSpPr>
          <p:spPr>
            <a:xfrm>
              <a:off x="2171125" y="1344231"/>
              <a:ext cx="18288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B5BDB18-F3BC-064A-BA85-49A41091E919}"/>
                </a:ext>
              </a:extLst>
            </p:cNvPr>
            <p:cNvSpPr txBox="1"/>
            <p:nvPr/>
          </p:nvSpPr>
          <p:spPr>
            <a:xfrm>
              <a:off x="1988245" y="17099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1</a:t>
              </a:r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39276C2-2B6B-104E-81E8-7E0791331F16}"/>
              </a:ext>
            </a:extLst>
          </p:cNvPr>
          <p:cNvCxnSpPr>
            <a:stCxn id="30" idx="2"/>
            <a:endCxn id="32" idx="0"/>
          </p:cNvCxnSpPr>
          <p:nvPr/>
        </p:nvCxnSpPr>
        <p:spPr>
          <a:xfrm flipH="1">
            <a:off x="6202483" y="1984248"/>
            <a:ext cx="91440" cy="73152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3E512757-DCD3-424E-A848-C2D31724B6D8}"/>
              </a:ext>
            </a:extLst>
          </p:cNvPr>
          <p:cNvSpPr/>
          <p:nvPr/>
        </p:nvSpPr>
        <p:spPr>
          <a:xfrm>
            <a:off x="6751123" y="1618488"/>
            <a:ext cx="365760" cy="365760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</a:t>
            </a:r>
            <a:r>
              <a:rPr lang="en-US" sz="1600" baseline="-25000" dirty="0">
                <a:solidFill>
                  <a:schemeClr val="tx1"/>
                </a:solidFill>
              </a:rPr>
              <a:t>2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145598C-63BD-B24D-901F-A3413C046E8B}"/>
              </a:ext>
            </a:extLst>
          </p:cNvPr>
          <p:cNvCxnSpPr>
            <a:stCxn id="35" idx="2"/>
            <a:endCxn id="42" idx="0"/>
          </p:cNvCxnSpPr>
          <p:nvPr/>
        </p:nvCxnSpPr>
        <p:spPr>
          <a:xfrm flipH="1">
            <a:off x="6842563" y="1984248"/>
            <a:ext cx="91440" cy="73152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95953372-EF70-6841-B058-91427D985292}"/>
              </a:ext>
            </a:extLst>
          </p:cNvPr>
          <p:cNvSpPr/>
          <p:nvPr/>
        </p:nvSpPr>
        <p:spPr>
          <a:xfrm>
            <a:off x="8122723" y="1618488"/>
            <a:ext cx="365760" cy="365760"/>
          </a:xfrm>
          <a:prstGeom prst="roundRect">
            <a:avLst>
              <a:gd name="adj" fmla="val 32292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</a:t>
            </a:r>
            <a:r>
              <a:rPr lang="en-US" sz="1600" i="1" baseline="-25000" dirty="0">
                <a:solidFill>
                  <a:schemeClr val="tx1"/>
                </a:solidFill>
              </a:rPr>
              <a:t>n</a:t>
            </a:r>
            <a:endParaRPr lang="en-US" sz="1400" i="1" dirty="0">
              <a:solidFill>
                <a:schemeClr val="tx1"/>
              </a:solidFill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2D9B467-77E2-F547-9809-07647FA34F80}"/>
              </a:ext>
            </a:extLst>
          </p:cNvPr>
          <p:cNvCxnSpPr>
            <a:stCxn id="37" idx="2"/>
          </p:cNvCxnSpPr>
          <p:nvPr/>
        </p:nvCxnSpPr>
        <p:spPr>
          <a:xfrm>
            <a:off x="8305603" y="1984248"/>
            <a:ext cx="0" cy="73152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B78964C4-C31B-8A45-AA43-61668FBC8D18}"/>
              </a:ext>
            </a:extLst>
          </p:cNvPr>
          <p:cNvSpPr/>
          <p:nvPr/>
        </p:nvSpPr>
        <p:spPr>
          <a:xfrm>
            <a:off x="6019603" y="3904488"/>
            <a:ext cx="2560320" cy="822960"/>
          </a:xfrm>
          <a:prstGeom prst="roundRect">
            <a:avLst>
              <a:gd name="adj" fmla="val 6656"/>
            </a:avLst>
          </a:prstGeom>
          <a:solidFill>
            <a:srgbClr val="D8CFF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Memory Translation Layer</a:t>
            </a:r>
          </a:p>
          <a:p>
            <a:pPr algn="ctr"/>
            <a:r>
              <a:rPr lang="en-US" sz="1400" dirty="0">
                <a:solidFill>
                  <a:srgbClr val="7030A0"/>
                </a:solidFill>
              </a:rPr>
              <a:t>in the memory controller</a:t>
            </a:r>
            <a:endParaRPr lang="en-US" sz="1600" dirty="0">
              <a:solidFill>
                <a:srgbClr val="7030A0"/>
              </a:solidFill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A82F6D2-9A0C-C244-9EEE-5E2C1F471F01}"/>
              </a:ext>
            </a:extLst>
          </p:cNvPr>
          <p:cNvSpPr/>
          <p:nvPr/>
        </p:nvSpPr>
        <p:spPr>
          <a:xfrm>
            <a:off x="6019603" y="4910328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C833503-8E74-5C42-8C77-2AE25001060F}"/>
              </a:ext>
            </a:extLst>
          </p:cNvPr>
          <p:cNvGrpSpPr/>
          <p:nvPr/>
        </p:nvGrpSpPr>
        <p:grpSpPr>
          <a:xfrm>
            <a:off x="6568243" y="2715768"/>
            <a:ext cx="548640" cy="611981"/>
            <a:chOff x="2079685" y="1344231"/>
            <a:chExt cx="548640" cy="611981"/>
          </a:xfrm>
        </p:grpSpPr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2F7DE37-F776-DE41-9823-7C0AAE79932D}"/>
                </a:ext>
              </a:extLst>
            </p:cNvPr>
            <p:cNvSpPr/>
            <p:nvPr/>
          </p:nvSpPr>
          <p:spPr>
            <a:xfrm>
              <a:off x="2171125" y="1344231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A6DFB7-CE92-D440-8AB1-73CCB505A8C5}"/>
                </a:ext>
              </a:extLst>
            </p:cNvPr>
            <p:cNvSpPr txBox="1"/>
            <p:nvPr/>
          </p:nvSpPr>
          <p:spPr>
            <a:xfrm>
              <a:off x="2079685" y="17099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2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4BEAC8D-5389-5741-B103-B80CB7523262}"/>
              </a:ext>
            </a:extLst>
          </p:cNvPr>
          <p:cNvGrpSpPr/>
          <p:nvPr/>
        </p:nvGrpSpPr>
        <p:grpSpPr>
          <a:xfrm>
            <a:off x="7116883" y="2715768"/>
            <a:ext cx="548640" cy="611981"/>
            <a:chOff x="1988245" y="1344231"/>
            <a:chExt cx="548640" cy="611981"/>
          </a:xfrm>
        </p:grpSpPr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E6B438A2-E7AE-D34B-8677-6C04AF30FCB5}"/>
                </a:ext>
              </a:extLst>
            </p:cNvPr>
            <p:cNvSpPr/>
            <p:nvPr/>
          </p:nvSpPr>
          <p:spPr>
            <a:xfrm>
              <a:off x="2079685" y="1344231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8B4CC0E-EB19-F84B-979E-EA665B626ACF}"/>
                </a:ext>
              </a:extLst>
            </p:cNvPr>
            <p:cNvSpPr txBox="1"/>
            <p:nvPr/>
          </p:nvSpPr>
          <p:spPr>
            <a:xfrm>
              <a:off x="1988245" y="17099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3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5A110F7-7E86-4B42-9D60-CD532EF05252}"/>
              </a:ext>
            </a:extLst>
          </p:cNvPr>
          <p:cNvGrpSpPr/>
          <p:nvPr/>
        </p:nvGrpSpPr>
        <p:grpSpPr>
          <a:xfrm>
            <a:off x="8031283" y="2715768"/>
            <a:ext cx="548640" cy="611981"/>
            <a:chOff x="1988245" y="1344231"/>
            <a:chExt cx="548640" cy="611981"/>
          </a:xfrm>
        </p:grpSpPr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0AE15B77-8D23-7444-88CA-1A85FFAC3517}"/>
                </a:ext>
              </a:extLst>
            </p:cNvPr>
            <p:cNvSpPr/>
            <p:nvPr/>
          </p:nvSpPr>
          <p:spPr>
            <a:xfrm>
              <a:off x="1988245" y="1344231"/>
              <a:ext cx="54864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C2CD639-7A4C-5B42-A2BB-C567DB17E07D}"/>
                </a:ext>
              </a:extLst>
            </p:cNvPr>
            <p:cNvSpPr txBox="1"/>
            <p:nvPr/>
          </p:nvSpPr>
          <p:spPr>
            <a:xfrm>
              <a:off x="1988245" y="17099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4</a:t>
              </a:r>
            </a:p>
          </p:txBody>
        </p:sp>
      </p:grp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6C2127F5-31B7-1743-B195-7F6FF1CF65F0}"/>
              </a:ext>
            </a:extLst>
          </p:cNvPr>
          <p:cNvCxnSpPr>
            <a:stCxn id="30" idx="2"/>
            <a:endCxn id="42" idx="0"/>
          </p:cNvCxnSpPr>
          <p:nvPr/>
        </p:nvCxnSpPr>
        <p:spPr>
          <a:xfrm>
            <a:off x="6293923" y="1984248"/>
            <a:ext cx="548640" cy="73152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6912D3F-8DA8-EF44-94DE-23C4555E2176}"/>
              </a:ext>
            </a:extLst>
          </p:cNvPr>
          <p:cNvCxnSpPr>
            <a:stCxn id="35" idx="2"/>
            <a:endCxn id="45" idx="0"/>
          </p:cNvCxnSpPr>
          <p:nvPr/>
        </p:nvCxnSpPr>
        <p:spPr>
          <a:xfrm>
            <a:off x="6934003" y="1984248"/>
            <a:ext cx="457200" cy="73152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43DC634-FB09-6A4D-BF25-E22268F03413}"/>
              </a:ext>
            </a:extLst>
          </p:cNvPr>
          <p:cNvSpPr txBox="1"/>
          <p:nvPr/>
        </p:nvSpPr>
        <p:spPr>
          <a:xfrm>
            <a:off x="7116883" y="1618488"/>
            <a:ext cx="1005840" cy="369332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dirty="0"/>
              <a:t>.    .    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31A181A-2526-2C48-A7A6-B8CA9FB62831}"/>
              </a:ext>
            </a:extLst>
          </p:cNvPr>
          <p:cNvSpPr txBox="1"/>
          <p:nvPr/>
        </p:nvSpPr>
        <p:spPr>
          <a:xfrm>
            <a:off x="7266084" y="1581912"/>
            <a:ext cx="70743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i="1" dirty="0"/>
              <a:t>Processes</a:t>
            </a:r>
          </a:p>
        </p:txBody>
      </p: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7" y="854074"/>
            <a:ext cx="5761155" cy="5491754"/>
          </a:xfrm>
        </p:spPr>
        <p:txBody>
          <a:bodyPr/>
          <a:lstStyle/>
          <a:p>
            <a:pPr marL="0" indent="0">
              <a:buNone/>
            </a:pPr>
            <a:endParaRPr lang="en-CA" sz="2500" dirty="0"/>
          </a:p>
          <a:p>
            <a:pPr>
              <a:buClr>
                <a:schemeClr val="tx1"/>
              </a:buClr>
            </a:pPr>
            <a:r>
              <a:rPr lang="en-CA" sz="2800" dirty="0"/>
              <a:t>OS controls which processes</a:t>
            </a:r>
            <a:br>
              <a:rPr lang="en-CA" sz="2800" dirty="0"/>
            </a:br>
            <a:r>
              <a:rPr lang="en-CA" sz="2800" dirty="0"/>
              <a:t>access which VBs</a:t>
            </a:r>
          </a:p>
          <a:p>
            <a:pPr>
              <a:buClr>
                <a:schemeClr val="tx1"/>
              </a:buClr>
            </a:pPr>
            <a:endParaRPr lang="en-CA" sz="900" dirty="0"/>
          </a:p>
          <a:p>
            <a:pPr>
              <a:spcBef>
                <a:spcPts val="2400"/>
              </a:spcBef>
              <a:buClr>
                <a:schemeClr val="tx1"/>
              </a:buClr>
            </a:pPr>
            <a:r>
              <a:rPr lang="en-CA" sz="2800" dirty="0"/>
              <a:t>Each process has </a:t>
            </a:r>
            <a:r>
              <a:rPr lang="en-CA" sz="2800" dirty="0">
                <a:solidFill>
                  <a:srgbClr val="0070C0"/>
                </a:solidFill>
              </a:rPr>
              <a:t>its own permissions</a:t>
            </a:r>
            <a:r>
              <a:rPr lang="en-CA" sz="2800" dirty="0"/>
              <a:t> (read/write/execute) when </a:t>
            </a:r>
            <a:r>
              <a:rPr lang="en-CA" sz="2800" b="1" i="1" dirty="0"/>
              <a:t>attaching</a:t>
            </a:r>
            <a:r>
              <a:rPr lang="en-CA" sz="2800" dirty="0"/>
              <a:t> to a VB</a:t>
            </a:r>
          </a:p>
          <a:p>
            <a:pPr>
              <a:spcBef>
                <a:spcPts val="2400"/>
              </a:spcBef>
              <a:buClr>
                <a:schemeClr val="tx1"/>
              </a:buClr>
            </a:pPr>
            <a:endParaRPr lang="en-CA" sz="800" dirty="0"/>
          </a:p>
          <a:p>
            <a:pPr>
              <a:spcBef>
                <a:spcPts val="2400"/>
              </a:spcBef>
              <a:buClr>
                <a:schemeClr val="tx1"/>
              </a:buClr>
            </a:pPr>
            <a:r>
              <a:rPr lang="en-CA" sz="2800" dirty="0"/>
              <a:t>OS maintains a list of </a:t>
            </a:r>
            <a:r>
              <a:rPr lang="en-CA" sz="2800" dirty="0">
                <a:solidFill>
                  <a:srgbClr val="0070C0"/>
                </a:solidFill>
              </a:rPr>
              <a:t>VBs attached</a:t>
            </a:r>
            <a:br>
              <a:rPr lang="en-CA" sz="2800" dirty="0">
                <a:solidFill>
                  <a:srgbClr val="0070C0"/>
                </a:solidFill>
              </a:rPr>
            </a:br>
            <a:r>
              <a:rPr lang="en-CA" sz="2800" dirty="0">
                <a:solidFill>
                  <a:srgbClr val="0070C0"/>
                </a:solidFill>
              </a:rPr>
              <a:t>to each process</a:t>
            </a:r>
            <a:endParaRPr lang="en-CA" sz="2500" dirty="0">
              <a:solidFill>
                <a:srgbClr val="0070C0"/>
              </a:solidFill>
            </a:endParaRPr>
          </a:p>
          <a:p>
            <a:pPr lvl="1">
              <a:buClr>
                <a:schemeClr val="tx1"/>
              </a:buClr>
            </a:pPr>
            <a:r>
              <a:rPr lang="en-CA" sz="2400" dirty="0"/>
              <a:t>Stored in a per-process table</a:t>
            </a:r>
          </a:p>
          <a:p>
            <a:pPr lvl="1">
              <a:buClr>
                <a:schemeClr val="tx1"/>
              </a:buClr>
            </a:pPr>
            <a:r>
              <a:rPr lang="en-CA" sz="2400" dirty="0"/>
              <a:t>Used during permission checks</a:t>
            </a:r>
            <a:endParaRPr lang="en-CA" sz="1700" dirty="0"/>
          </a:p>
          <a:p>
            <a:pPr>
              <a:buClr>
                <a:schemeClr val="tx1"/>
              </a:buClr>
            </a:pPr>
            <a:endParaRPr lang="en-CA" sz="2000" dirty="0"/>
          </a:p>
          <a:p>
            <a:pPr lvl="1"/>
            <a:endParaRPr lang="en-CA" sz="2000" b="1" dirty="0"/>
          </a:p>
          <a:p>
            <a:endParaRPr lang="en-CA" sz="2800" b="1" dirty="0"/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0A03A4A5-0456-834E-ACCA-4354EC12138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648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9D0D81B9-DF7E-DD4A-BC20-A85DFF62E397}"/>
              </a:ext>
            </a:extLst>
          </p:cNvPr>
          <p:cNvGrpSpPr/>
          <p:nvPr/>
        </p:nvGrpSpPr>
        <p:grpSpPr>
          <a:xfrm>
            <a:off x="5949754" y="1586993"/>
            <a:ext cx="2743200" cy="3702286"/>
            <a:chOff x="5928163" y="1573802"/>
            <a:chExt cx="2743200" cy="3702286"/>
          </a:xfrm>
        </p:grpSpPr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85535619-DBB6-CE4C-B9F0-5CC042BCBC13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bg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5CBCBA4A-6860-3046-8B6A-B6FA9F91B9B9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1C80933A-B0A9-9245-8F40-A9DB178D4C42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53AA24E-C852-3C4A-B055-439FBA797CE7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F0E2444C-BEF5-C74F-B9DF-B02DE8A8FD85}"/>
                </a:ext>
              </a:extLst>
            </p:cNvPr>
            <p:cNvCxnSpPr>
              <a:cxnSpLocks/>
              <a:stCxn id="63" idx="2"/>
              <a:endCxn id="78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95FE1149-FFD1-0747-A911-504E25AC81EE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0CE01B0B-C6FE-F948-93A7-4CA25F50B64A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657B3388-2DCA-AB49-94CF-600E126DDB0E}"/>
                </a:ext>
              </a:extLst>
            </p:cNvPr>
            <p:cNvCxnSpPr>
              <a:stCxn id="68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53526A95-CC17-3B40-B86B-F7259F184930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736F3731-EDC8-364D-BD57-ED6C3299F746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86F5BC54-2AC5-FA44-9EC5-0C937F7043C8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F40F351-5FA6-C34A-9F18-D04DC39E3B6D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73E5788-2ADF-C143-B1FD-75540F7F0B46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2CDBD27B-3CD9-CA4D-A560-90D9D8D00BA3}"/>
                </a:ext>
              </a:extLst>
            </p:cNvPr>
            <p:cNvCxnSpPr>
              <a:cxnSpLocks/>
              <a:stCxn id="67" idx="2"/>
              <a:endCxn id="72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9DB5C363-A905-124A-AB99-5680022BBE0D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3DD6C99F-AF72-3D43-B802-E44F64407B5C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78" name="Rounded Rectangle 77">
              <a:extLst>
                <a:ext uri="{FF2B5EF4-FFF2-40B4-BE49-F238E27FC236}">
                  <a16:creationId xmlns:a16="http://schemas.microsoft.com/office/drawing/2014/main" id="{4D83986F-F7AD-FD43-9332-A2BD13CB2B8F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7A14F2E4-9F30-4B41-A00C-08F8B513FE3A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Process Address Space in VBI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60" y="875429"/>
            <a:ext cx="5852596" cy="5318753"/>
          </a:xfrm>
        </p:spPr>
        <p:txBody>
          <a:bodyPr/>
          <a:lstStyle/>
          <a:p>
            <a:endParaRPr lang="en-CA" sz="2800" dirty="0"/>
          </a:p>
          <a:p>
            <a:r>
              <a:rPr lang="en-CA" sz="2800" dirty="0"/>
              <a:t>Any process can attach to any VB</a:t>
            </a:r>
          </a:p>
          <a:p>
            <a:endParaRPr lang="en-CA" sz="2500" dirty="0"/>
          </a:p>
          <a:p>
            <a:r>
              <a:rPr lang="en-CA" sz="2800" dirty="0"/>
              <a:t>A process' VBs define its</a:t>
            </a:r>
            <a:br>
              <a:rPr lang="en-CA" sz="2800" dirty="0"/>
            </a:br>
            <a:r>
              <a:rPr lang="en-CA" sz="2800" b="1" dirty="0"/>
              <a:t>address space</a:t>
            </a:r>
          </a:p>
          <a:p>
            <a:endParaRPr lang="en-CA" sz="200" b="1" dirty="0"/>
          </a:p>
          <a:p>
            <a:pPr lvl="1"/>
            <a:r>
              <a:rPr lang="en-CA" dirty="0"/>
              <a:t>Address space size is determined by the </a:t>
            </a: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actual</a:t>
            </a:r>
            <a:r>
              <a:rPr lang="en-CA" dirty="0"/>
              <a:t> needs of the process</a:t>
            </a:r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marL="0" indent="0">
              <a:buNone/>
            </a:pPr>
            <a:endParaRPr lang="en-CA" sz="28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endParaRPr lang="en-CA" sz="2800" dirty="0"/>
          </a:p>
          <a:p>
            <a:endParaRPr lang="en-CA" sz="27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DFE882E-2DB9-C64C-A478-BDA0E955B148}"/>
              </a:ext>
            </a:extLst>
          </p:cNvPr>
          <p:cNvSpPr/>
          <p:nvPr/>
        </p:nvSpPr>
        <p:spPr>
          <a:xfrm>
            <a:off x="5951656" y="2490582"/>
            <a:ext cx="1165227" cy="963125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ED16C838-A9B3-1A48-881C-23F543BD2927}"/>
              </a:ext>
            </a:extLst>
          </p:cNvPr>
          <p:cNvCxnSpPr>
            <a:cxnSpLocks/>
            <a:stCxn id="64" idx="1"/>
            <a:endCxn id="53" idx="3"/>
          </p:cNvCxnSpPr>
          <p:nvPr/>
        </p:nvCxnSpPr>
        <p:spPr>
          <a:xfrm rot="10800000" flipV="1">
            <a:off x="4716284" y="3217829"/>
            <a:ext cx="1233471" cy="1571971"/>
          </a:xfrm>
          <a:prstGeom prst="curvedConnector3">
            <a:avLst>
              <a:gd name="adj1" fmla="val 26959"/>
            </a:avLst>
          </a:prstGeom>
          <a:ln w="3810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2008711-5F7F-D546-94C1-A39090AB8BF0}"/>
              </a:ext>
            </a:extLst>
          </p:cNvPr>
          <p:cNvSpPr txBox="1"/>
          <p:nvPr/>
        </p:nvSpPr>
        <p:spPr>
          <a:xfrm>
            <a:off x="1691198" y="4383536"/>
            <a:ext cx="3025085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CA" sz="24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the address space of process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P</a:t>
            </a:r>
            <a:r>
              <a:rPr lang="en-US" sz="2800" b="1" baseline="-25000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1</a:t>
            </a:r>
            <a:endParaRPr lang="en-CA" sz="2400" b="1" dirty="0">
              <a:solidFill>
                <a:schemeClr val="accent6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7438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Process Address Space in VBI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in the memory controller</a:t>
              </a:r>
              <a:endPara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Physical Memory</a:t>
              </a: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60" y="875429"/>
            <a:ext cx="5852596" cy="5318753"/>
          </a:xfrm>
        </p:spPr>
        <p:txBody>
          <a:bodyPr/>
          <a:lstStyle/>
          <a:p>
            <a:endParaRPr lang="en-CA" sz="2800" dirty="0"/>
          </a:p>
          <a:p>
            <a:r>
              <a:rPr lang="en-CA" sz="2800" dirty="0"/>
              <a:t>Any process can attach to any VB</a:t>
            </a:r>
          </a:p>
          <a:p>
            <a:endParaRPr lang="en-CA" sz="2500" dirty="0"/>
          </a:p>
          <a:p>
            <a:r>
              <a:rPr lang="en-CA" sz="2800" dirty="0"/>
              <a:t>A process' VBs define its</a:t>
            </a:r>
            <a:br>
              <a:rPr lang="en-CA" sz="2800" dirty="0"/>
            </a:br>
            <a:r>
              <a:rPr lang="en-CA" sz="2800" b="1" dirty="0"/>
              <a:t>address space</a:t>
            </a:r>
          </a:p>
          <a:p>
            <a:endParaRPr lang="en-CA" sz="200" b="1" dirty="0"/>
          </a:p>
          <a:p>
            <a:pPr lvl="1"/>
            <a:r>
              <a:rPr lang="en-CA" dirty="0"/>
              <a:t>Address space size is determined by the </a:t>
            </a:r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actual</a:t>
            </a:r>
            <a:r>
              <a:rPr lang="en-CA" dirty="0"/>
              <a:t> needs of the process</a:t>
            </a:r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marL="0" indent="0">
              <a:buNone/>
            </a:pPr>
            <a:endParaRPr lang="en-CA" sz="28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endParaRPr lang="en-CA" sz="2800" dirty="0"/>
          </a:p>
          <a:p>
            <a:endParaRPr lang="en-CA" sz="27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DFE882E-2DB9-C64C-A478-BDA0E955B148}"/>
              </a:ext>
            </a:extLst>
          </p:cNvPr>
          <p:cNvSpPr/>
          <p:nvPr/>
        </p:nvSpPr>
        <p:spPr>
          <a:xfrm>
            <a:off x="5951656" y="2490582"/>
            <a:ext cx="1165227" cy="963125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ED16C838-A9B3-1A48-881C-23F543BD2927}"/>
              </a:ext>
            </a:extLst>
          </p:cNvPr>
          <p:cNvCxnSpPr>
            <a:cxnSpLocks/>
            <a:endCxn id="53" idx="3"/>
          </p:cNvCxnSpPr>
          <p:nvPr/>
        </p:nvCxnSpPr>
        <p:spPr>
          <a:xfrm rot="10800000" flipV="1">
            <a:off x="4716284" y="3217829"/>
            <a:ext cx="1233471" cy="1571971"/>
          </a:xfrm>
          <a:prstGeom prst="curvedConnector3">
            <a:avLst>
              <a:gd name="adj1" fmla="val 26959"/>
            </a:avLst>
          </a:prstGeom>
          <a:ln w="38100">
            <a:solidFill>
              <a:schemeClr val="accent6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62008711-5F7F-D546-94C1-A39090AB8BF0}"/>
              </a:ext>
            </a:extLst>
          </p:cNvPr>
          <p:cNvSpPr txBox="1"/>
          <p:nvPr/>
        </p:nvSpPr>
        <p:spPr>
          <a:xfrm>
            <a:off x="1691198" y="4383536"/>
            <a:ext cx="3025085" cy="81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CA" sz="24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the address space of process 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P</a:t>
            </a:r>
            <a:r>
              <a:rPr lang="en-US" sz="2800" b="1" baseline="-25000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1</a:t>
            </a:r>
            <a:endParaRPr lang="en-CA" sz="2400" b="1" dirty="0">
              <a:solidFill>
                <a:schemeClr val="accent6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36</a:t>
            </a:fld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37E0DD2-4D32-804A-B77B-4EB909A9D6BC}"/>
              </a:ext>
            </a:extLst>
          </p:cNvPr>
          <p:cNvSpPr txBox="1"/>
          <p:nvPr/>
        </p:nvSpPr>
        <p:spPr>
          <a:xfrm>
            <a:off x="336005" y="4710022"/>
            <a:ext cx="8467594" cy="15542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solidFill>
                <a:schemeClr val="accent6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First guiding principle: </a:t>
            </a:r>
          </a:p>
          <a:p>
            <a:pPr algn="ctr"/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Appropriately-sized virtual address spaces</a:t>
            </a:r>
          </a:p>
          <a:p>
            <a:pPr algn="ctr"/>
            <a:endParaRPr lang="en-US" sz="1600" b="1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11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Decoupled Protection and Translation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84EB40B-085D-DD4D-8596-A12FD89F7742}"/>
              </a:ext>
            </a:extLst>
          </p:cNvPr>
          <p:cNvSpPr txBox="1"/>
          <p:nvPr/>
        </p:nvSpPr>
        <p:spPr>
          <a:xfrm>
            <a:off x="635397" y="4279393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Address mapping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 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48F5E9F-1428-9442-995C-18290C4C9C9D}"/>
              </a:ext>
            </a:extLst>
          </p:cNvPr>
          <p:cNvCxnSpPr>
            <a:cxnSpLocks/>
            <a:endCxn id="163" idx="3"/>
          </p:cNvCxnSpPr>
          <p:nvPr/>
        </p:nvCxnSpPr>
        <p:spPr>
          <a:xfrm rot="10800000" flipV="1">
            <a:off x="4774536" y="4279391"/>
            <a:ext cx="1242102" cy="415500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185FE181-A49D-8A43-9E2D-4CAD28DE0B2B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37</a:t>
            </a:fld>
            <a:endParaRPr lang="en-US" dirty="0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A1F5897-107D-F34E-A749-16DE9652E5DB}"/>
              </a:ext>
            </a:extLst>
          </p:cNvPr>
          <p:cNvGrpSpPr/>
          <p:nvPr/>
        </p:nvGrpSpPr>
        <p:grpSpPr>
          <a:xfrm>
            <a:off x="5928163" y="1573802"/>
            <a:ext cx="2743200" cy="3702286"/>
            <a:chOff x="5928163" y="1573802"/>
            <a:chExt cx="2743200" cy="3702286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D3299F81-E537-2C47-B65E-47CB3878DB6C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bg2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1C09EEE9-715F-C24D-91AC-33A58E5E3BF4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79373ACC-BE80-774F-839B-9149B2D87E69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0BE6696-921D-E346-B154-9718B689A80B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3770B50B-6C8D-9548-AB88-9EDA21DC811F}"/>
                </a:ext>
              </a:extLst>
            </p:cNvPr>
            <p:cNvCxnSpPr>
              <a:cxnSpLocks/>
              <a:stCxn id="65" idx="2"/>
              <a:endCxn id="79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0803AC36-3178-A948-9138-03B7459C9F5F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FD8A0CE1-F791-B742-B762-B081DB6715FD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55EAD55-C421-5F4F-A6CB-02C77F5660B1}"/>
                </a:ext>
              </a:extLst>
            </p:cNvPr>
            <p:cNvCxnSpPr>
              <a:cxnSpLocks/>
              <a:stCxn id="69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95CB506D-9759-2247-A37F-DFBA6DC673C6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4A681394-6123-B24E-87B5-4842E674F688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A40DF99F-E0A7-E747-A4D2-405A5EA4BE06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8E623BD4-3F7A-2247-ABF6-9A793EF7DE97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09B2177-FE5A-F540-8B0B-51CEC64C9274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C8F650D1-77F1-1E44-BEF1-1B5F52900C53}"/>
                </a:ext>
              </a:extLst>
            </p:cNvPr>
            <p:cNvCxnSpPr>
              <a:cxnSpLocks/>
              <a:stCxn id="68" idx="2"/>
              <a:endCxn id="73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43E84D38-0065-CF4B-9CA3-4666F1869F5A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62B9B39F-FCE6-2F46-A261-7FC86C109FEA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A54FF5A5-A0EE-3E40-BEC5-0D20E56F4585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98CCCE94-51AD-8343-82E2-CFF86E39886E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chemeClr val="bg2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5F271E90-379B-6D45-A857-6158739E7552}"/>
              </a:ext>
            </a:extLst>
          </p:cNvPr>
          <p:cNvSpPr txBox="1"/>
          <p:nvPr/>
        </p:nvSpPr>
        <p:spPr>
          <a:xfrm>
            <a:off x="575654" y="2738049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Access permissions 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0BAD1396-A34F-4A47-999F-90BDB44B6AB9}"/>
              </a:ext>
            </a:extLst>
          </p:cNvPr>
          <p:cNvCxnSpPr>
            <a:cxnSpLocks/>
            <a:stCxn id="136" idx="3"/>
            <a:endCxn id="161" idx="3"/>
          </p:cNvCxnSpPr>
          <p:nvPr/>
        </p:nvCxnSpPr>
        <p:spPr>
          <a:xfrm rot="10800000" flipV="1">
            <a:off x="4710127" y="2271902"/>
            <a:ext cx="1218037" cy="881646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CFA6704-367C-394D-BCD1-9D6D24452A00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135" name="Rounded Rectangle 134">
              <a:extLst>
                <a:ext uri="{FF2B5EF4-FFF2-40B4-BE49-F238E27FC236}">
                  <a16:creationId xmlns:a16="http://schemas.microsoft.com/office/drawing/2014/main" id="{EEA43C87-014D-E145-80C9-865F380AE4F5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136" name="Rounded Rectangle 135">
              <a:extLst>
                <a:ext uri="{FF2B5EF4-FFF2-40B4-BE49-F238E27FC236}">
                  <a16:creationId xmlns:a16="http://schemas.microsoft.com/office/drawing/2014/main" id="{90F46823-8DBA-C44C-9AA4-CA150524ADD5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137" name="Rounded Rectangle 136">
              <a:extLst>
                <a:ext uri="{FF2B5EF4-FFF2-40B4-BE49-F238E27FC236}">
                  <a16:creationId xmlns:a16="http://schemas.microsoft.com/office/drawing/2014/main" id="{2BB18EA6-2D9B-7F40-B7EC-900CB828B30C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B86FCFB4-3AC2-8D44-AF39-E77B64880918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159" name="Rounded Rectangle 158">
                <a:extLst>
                  <a:ext uri="{FF2B5EF4-FFF2-40B4-BE49-F238E27FC236}">
                    <a16:creationId xmlns:a16="http://schemas.microsoft.com/office/drawing/2014/main" id="{9348A055-3D90-F646-83A8-93951E1BE19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0411DE4-B468-6047-B486-5F874D2F0D74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4C67469E-CB2D-A447-9568-357FCC8389F3}"/>
                </a:ext>
              </a:extLst>
            </p:cNvPr>
            <p:cNvCxnSpPr>
              <a:stCxn id="137" idx="2"/>
              <a:endCxn id="159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B7B749D9-1960-D342-AAB5-A6C8A4E4FC81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2EF8F883-A243-0C43-8A63-A84DAA8B4C1E}"/>
                </a:ext>
              </a:extLst>
            </p:cNvPr>
            <p:cNvCxnSpPr>
              <a:stCxn id="140" idx="2"/>
              <a:endCxn id="157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Rounded Rectangle 141">
              <a:extLst>
                <a:ext uri="{FF2B5EF4-FFF2-40B4-BE49-F238E27FC236}">
                  <a16:creationId xmlns:a16="http://schemas.microsoft.com/office/drawing/2014/main" id="{06FB801C-EA0C-DF40-B370-71227AA555D5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44477587-0B33-FA45-B576-C4C58DA305C4}"/>
                </a:ext>
              </a:extLst>
            </p:cNvPr>
            <p:cNvCxnSpPr>
              <a:stCxn id="142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408348EC-835F-CD48-A524-4858B08B3DE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145" name="Rounded Rectangle 144">
              <a:extLst>
                <a:ext uri="{FF2B5EF4-FFF2-40B4-BE49-F238E27FC236}">
                  <a16:creationId xmlns:a16="http://schemas.microsoft.com/office/drawing/2014/main" id="{2AE944C0-CCFE-F84C-8F06-5E99E8FF15C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49EBFC43-F8BA-CD4A-AAA9-D7B469162510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157" name="Rounded Rectangle 156">
                <a:extLst>
                  <a:ext uri="{FF2B5EF4-FFF2-40B4-BE49-F238E27FC236}">
                    <a16:creationId xmlns:a16="http://schemas.microsoft.com/office/drawing/2014/main" id="{54E41B70-8817-1041-9E99-84014A7269C3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C11782E6-CB3F-8C47-B439-F7A3CE052E4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1393D2EB-5FD8-6943-A673-4EB43FA9E184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155" name="Rounded Rectangle 154">
                <a:extLst>
                  <a:ext uri="{FF2B5EF4-FFF2-40B4-BE49-F238E27FC236}">
                    <a16:creationId xmlns:a16="http://schemas.microsoft.com/office/drawing/2014/main" id="{64369512-DE63-EF4F-9987-2FA4CC082F80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B675C81B-C61F-C642-8F60-97DFBFA49193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85E2E38C-D547-654D-8E93-4A1893315ADA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153" name="Rounded Rectangle 152">
                <a:extLst>
                  <a:ext uri="{FF2B5EF4-FFF2-40B4-BE49-F238E27FC236}">
                    <a16:creationId xmlns:a16="http://schemas.microsoft.com/office/drawing/2014/main" id="{A9AC6D3E-3B5E-B540-90E1-90FA3B279F2E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39905AA8-B520-FD4E-B61A-73220B992F7A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E4DDB8D7-9801-D54B-A34A-12ED6929FE88}"/>
                </a:ext>
              </a:extLst>
            </p:cNvPr>
            <p:cNvCxnSpPr>
              <a:stCxn id="137" idx="2"/>
              <a:endCxn id="157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C1ACD74B-4A30-DC40-81B8-A0D7CCB16969}"/>
                </a:ext>
              </a:extLst>
            </p:cNvPr>
            <p:cNvCxnSpPr>
              <a:stCxn id="140" idx="2"/>
              <a:endCxn id="15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AEB14AD7-0AE3-4E43-9DC5-82D0B41BD336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182C754-0B93-D545-8DEF-96A5B39D414B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62564ACF-4FC4-F44F-BAC7-04876E55FF33}"/>
              </a:ext>
            </a:extLst>
          </p:cNvPr>
          <p:cNvSpPr txBox="1"/>
          <p:nvPr/>
        </p:nvSpPr>
        <p:spPr>
          <a:xfrm>
            <a:off x="570987" y="2738049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Access permissions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cxnSp>
        <p:nvCxnSpPr>
          <p:cNvPr id="162" name="Curved Connector 161">
            <a:extLst>
              <a:ext uri="{FF2B5EF4-FFF2-40B4-BE49-F238E27FC236}">
                <a16:creationId xmlns:a16="http://schemas.microsoft.com/office/drawing/2014/main" id="{82939EC7-7A5A-5040-B42D-E7C63A7EAC23}"/>
              </a:ext>
            </a:extLst>
          </p:cNvPr>
          <p:cNvCxnSpPr>
            <a:cxnSpLocks/>
            <a:endCxn id="161" idx="3"/>
          </p:cNvCxnSpPr>
          <p:nvPr/>
        </p:nvCxnSpPr>
        <p:spPr>
          <a:xfrm rot="10800000" flipV="1">
            <a:off x="4710127" y="2271904"/>
            <a:ext cx="1306513" cy="881644"/>
          </a:xfrm>
          <a:prstGeom prst="curvedConnector3">
            <a:avLst>
              <a:gd name="adj1" fmla="val 50000"/>
            </a:avLst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07F4A6BD-3C44-0449-BE82-B7EF71A79DF7}"/>
              </a:ext>
            </a:extLst>
          </p:cNvPr>
          <p:cNvSpPr txBox="1"/>
          <p:nvPr/>
        </p:nvSpPr>
        <p:spPr>
          <a:xfrm>
            <a:off x="635397" y="4279392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Address mapping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the </a:t>
            </a:r>
            <a:r>
              <a:rPr lang="en-CA" sz="2400" b="1" dirty="0">
                <a:solidFill>
                  <a:srgbClr val="7030A0"/>
                </a:solidFill>
                <a:latin typeface="Cambria" panose="02040503050406030204" pitchFamily="18" charset="0"/>
              </a:rPr>
              <a:t>MTL</a:t>
            </a:r>
          </a:p>
        </p:txBody>
      </p:sp>
      <p:cxnSp>
        <p:nvCxnSpPr>
          <p:cNvPr id="164" name="Curved Connector 163">
            <a:extLst>
              <a:ext uri="{FF2B5EF4-FFF2-40B4-BE49-F238E27FC236}">
                <a16:creationId xmlns:a16="http://schemas.microsoft.com/office/drawing/2014/main" id="{7E6B22FA-89EE-5C45-96D0-BE6A12F74279}"/>
              </a:ext>
            </a:extLst>
          </p:cNvPr>
          <p:cNvCxnSpPr>
            <a:cxnSpLocks/>
            <a:endCxn id="163" idx="3"/>
          </p:cNvCxnSpPr>
          <p:nvPr/>
        </p:nvCxnSpPr>
        <p:spPr>
          <a:xfrm rot="10800000" flipV="1">
            <a:off x="4774536" y="4279391"/>
            <a:ext cx="1242102" cy="415500"/>
          </a:xfrm>
          <a:prstGeom prst="curvedConnector3">
            <a:avLst>
              <a:gd name="adj1" fmla="val 50000"/>
            </a:avLst>
          </a:prstGeom>
          <a:ln w="38100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51A624B4-DD14-074C-AA63-3E8F669433D4}"/>
              </a:ext>
            </a:extLst>
          </p:cNvPr>
          <p:cNvSpPr txBox="1"/>
          <p:nvPr/>
        </p:nvSpPr>
        <p:spPr>
          <a:xfrm>
            <a:off x="349814" y="1291906"/>
            <a:ext cx="513706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Conventional virtual memory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95FACE9-35BE-D24C-9C2F-319B7205F94D}"/>
              </a:ext>
            </a:extLst>
          </p:cNvPr>
          <p:cNvSpPr txBox="1"/>
          <p:nvPr/>
        </p:nvSpPr>
        <p:spPr>
          <a:xfrm>
            <a:off x="771015" y="1300513"/>
            <a:ext cx="4139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VBI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8223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81" grpId="0"/>
      <p:bldP spid="161" grpId="0"/>
      <p:bldP spid="163" grpId="0"/>
      <p:bldP spid="58" grpId="0" animBg="1"/>
      <p:bldP spid="83" grpId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Decoupled Protection and Translation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84EB40B-085D-DD4D-8596-A12FD89F7742}"/>
              </a:ext>
            </a:extLst>
          </p:cNvPr>
          <p:cNvSpPr txBox="1"/>
          <p:nvPr/>
        </p:nvSpPr>
        <p:spPr>
          <a:xfrm>
            <a:off x="635397" y="4279393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Address mapping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 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cxnSp>
        <p:nvCxnSpPr>
          <p:cNvPr id="56" name="Curved Connector 55">
            <a:extLst>
              <a:ext uri="{FF2B5EF4-FFF2-40B4-BE49-F238E27FC236}">
                <a16:creationId xmlns:a16="http://schemas.microsoft.com/office/drawing/2014/main" id="{A48F5E9F-1428-9442-995C-18290C4C9C9D}"/>
              </a:ext>
            </a:extLst>
          </p:cNvPr>
          <p:cNvCxnSpPr>
            <a:cxnSpLocks/>
            <a:endCxn id="163" idx="3"/>
          </p:cNvCxnSpPr>
          <p:nvPr/>
        </p:nvCxnSpPr>
        <p:spPr>
          <a:xfrm rot="10800000" flipV="1">
            <a:off x="4774536" y="4279391"/>
            <a:ext cx="1242102" cy="415500"/>
          </a:xfrm>
          <a:prstGeom prst="curvedConnector3">
            <a:avLst>
              <a:gd name="adj1" fmla="val 50000"/>
            </a:avLst>
          </a:prstGeom>
          <a:ln w="3810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185FE181-A49D-8A43-9E2D-4CAD28DE0B2B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38</a:t>
            </a:fld>
            <a:endParaRPr lang="en-US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F271E90-379B-6D45-A857-6158739E7552}"/>
              </a:ext>
            </a:extLst>
          </p:cNvPr>
          <p:cNvSpPr txBox="1"/>
          <p:nvPr/>
        </p:nvSpPr>
        <p:spPr>
          <a:xfrm>
            <a:off x="575654" y="2738049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Access permissions 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ECFA6704-367C-394D-BCD1-9D6D24452A00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135" name="Rounded Rectangle 134">
              <a:extLst>
                <a:ext uri="{FF2B5EF4-FFF2-40B4-BE49-F238E27FC236}">
                  <a16:creationId xmlns:a16="http://schemas.microsoft.com/office/drawing/2014/main" id="{EEA43C87-014D-E145-80C9-865F380AE4F5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136" name="Rounded Rectangle 135">
              <a:extLst>
                <a:ext uri="{FF2B5EF4-FFF2-40B4-BE49-F238E27FC236}">
                  <a16:creationId xmlns:a16="http://schemas.microsoft.com/office/drawing/2014/main" id="{90F46823-8DBA-C44C-9AA4-CA150524ADD5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137" name="Rounded Rectangle 136">
              <a:extLst>
                <a:ext uri="{FF2B5EF4-FFF2-40B4-BE49-F238E27FC236}">
                  <a16:creationId xmlns:a16="http://schemas.microsoft.com/office/drawing/2014/main" id="{2BB18EA6-2D9B-7F40-B7EC-900CB828B30C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B86FCFB4-3AC2-8D44-AF39-E77B64880918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159" name="Rounded Rectangle 158">
                <a:extLst>
                  <a:ext uri="{FF2B5EF4-FFF2-40B4-BE49-F238E27FC236}">
                    <a16:creationId xmlns:a16="http://schemas.microsoft.com/office/drawing/2014/main" id="{9348A055-3D90-F646-83A8-93951E1BE19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xtBox 159">
                <a:extLst>
                  <a:ext uri="{FF2B5EF4-FFF2-40B4-BE49-F238E27FC236}">
                    <a16:creationId xmlns:a16="http://schemas.microsoft.com/office/drawing/2014/main" id="{C0411DE4-B468-6047-B486-5F874D2F0D74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4C67469E-CB2D-A447-9568-357FCC8389F3}"/>
                </a:ext>
              </a:extLst>
            </p:cNvPr>
            <p:cNvCxnSpPr>
              <a:stCxn id="137" idx="2"/>
              <a:endCxn id="159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B7B749D9-1960-D342-AAB5-A6C8A4E4FC81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Straight Arrow Connector 140">
              <a:extLst>
                <a:ext uri="{FF2B5EF4-FFF2-40B4-BE49-F238E27FC236}">
                  <a16:creationId xmlns:a16="http://schemas.microsoft.com/office/drawing/2014/main" id="{2EF8F883-A243-0C43-8A63-A84DAA8B4C1E}"/>
                </a:ext>
              </a:extLst>
            </p:cNvPr>
            <p:cNvCxnSpPr>
              <a:stCxn id="140" idx="2"/>
              <a:endCxn id="157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Rounded Rectangle 141">
              <a:extLst>
                <a:ext uri="{FF2B5EF4-FFF2-40B4-BE49-F238E27FC236}">
                  <a16:creationId xmlns:a16="http://schemas.microsoft.com/office/drawing/2014/main" id="{06FB801C-EA0C-DF40-B370-71227AA555D5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44477587-0B33-FA45-B576-C4C58DA305C4}"/>
                </a:ext>
              </a:extLst>
            </p:cNvPr>
            <p:cNvCxnSpPr>
              <a:stCxn id="142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Rounded Rectangle 143">
              <a:extLst>
                <a:ext uri="{FF2B5EF4-FFF2-40B4-BE49-F238E27FC236}">
                  <a16:creationId xmlns:a16="http://schemas.microsoft.com/office/drawing/2014/main" id="{408348EC-835F-CD48-A524-4858B08B3DE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145" name="Rounded Rectangle 144">
              <a:extLst>
                <a:ext uri="{FF2B5EF4-FFF2-40B4-BE49-F238E27FC236}">
                  <a16:creationId xmlns:a16="http://schemas.microsoft.com/office/drawing/2014/main" id="{2AE944C0-CCFE-F84C-8F06-5E99E8FF15C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49EBFC43-F8BA-CD4A-AAA9-D7B469162510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157" name="Rounded Rectangle 156">
                <a:extLst>
                  <a:ext uri="{FF2B5EF4-FFF2-40B4-BE49-F238E27FC236}">
                    <a16:creationId xmlns:a16="http://schemas.microsoft.com/office/drawing/2014/main" id="{54E41B70-8817-1041-9E99-84014A7269C3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C11782E6-CB3F-8C47-B439-F7A3CE052E4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1393D2EB-5FD8-6943-A673-4EB43FA9E184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155" name="Rounded Rectangle 154">
                <a:extLst>
                  <a:ext uri="{FF2B5EF4-FFF2-40B4-BE49-F238E27FC236}">
                    <a16:creationId xmlns:a16="http://schemas.microsoft.com/office/drawing/2014/main" id="{64369512-DE63-EF4F-9987-2FA4CC082F80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TextBox 155">
                <a:extLst>
                  <a:ext uri="{FF2B5EF4-FFF2-40B4-BE49-F238E27FC236}">
                    <a16:creationId xmlns:a16="http://schemas.microsoft.com/office/drawing/2014/main" id="{B675C81B-C61F-C642-8F60-97DFBFA49193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85E2E38C-D547-654D-8E93-4A1893315ADA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153" name="Rounded Rectangle 152">
                <a:extLst>
                  <a:ext uri="{FF2B5EF4-FFF2-40B4-BE49-F238E27FC236}">
                    <a16:creationId xmlns:a16="http://schemas.microsoft.com/office/drawing/2014/main" id="{A9AC6D3E-3B5E-B540-90E1-90FA3B279F2E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TextBox 153">
                <a:extLst>
                  <a:ext uri="{FF2B5EF4-FFF2-40B4-BE49-F238E27FC236}">
                    <a16:creationId xmlns:a16="http://schemas.microsoft.com/office/drawing/2014/main" id="{39905AA8-B520-FD4E-B61A-73220B992F7A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149" name="Straight Arrow Connector 148">
              <a:extLst>
                <a:ext uri="{FF2B5EF4-FFF2-40B4-BE49-F238E27FC236}">
                  <a16:creationId xmlns:a16="http://schemas.microsoft.com/office/drawing/2014/main" id="{E4DDB8D7-9801-D54B-A34A-12ED6929FE88}"/>
                </a:ext>
              </a:extLst>
            </p:cNvPr>
            <p:cNvCxnSpPr>
              <a:stCxn id="137" idx="2"/>
              <a:endCxn id="157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C1ACD74B-4A30-DC40-81B8-A0D7CCB16969}"/>
                </a:ext>
              </a:extLst>
            </p:cNvPr>
            <p:cNvCxnSpPr>
              <a:stCxn id="140" idx="2"/>
              <a:endCxn id="15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AEB14AD7-0AE3-4E43-9DC5-82D0B41BD336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9182C754-0B93-D545-8DEF-96A5B39D414B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161" name="TextBox 160">
            <a:extLst>
              <a:ext uri="{FF2B5EF4-FFF2-40B4-BE49-F238E27FC236}">
                <a16:creationId xmlns:a16="http://schemas.microsoft.com/office/drawing/2014/main" id="{62564ACF-4FC4-F44F-BAC7-04876E55FF33}"/>
              </a:ext>
            </a:extLst>
          </p:cNvPr>
          <p:cNvSpPr txBox="1"/>
          <p:nvPr/>
        </p:nvSpPr>
        <p:spPr>
          <a:xfrm>
            <a:off x="570987" y="2738049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Access permissions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OS</a:t>
            </a:r>
          </a:p>
        </p:txBody>
      </p:sp>
      <p:cxnSp>
        <p:nvCxnSpPr>
          <p:cNvPr id="162" name="Curved Connector 161">
            <a:extLst>
              <a:ext uri="{FF2B5EF4-FFF2-40B4-BE49-F238E27FC236}">
                <a16:creationId xmlns:a16="http://schemas.microsoft.com/office/drawing/2014/main" id="{82939EC7-7A5A-5040-B42D-E7C63A7EAC23}"/>
              </a:ext>
            </a:extLst>
          </p:cNvPr>
          <p:cNvCxnSpPr>
            <a:cxnSpLocks/>
            <a:endCxn id="161" idx="3"/>
          </p:cNvCxnSpPr>
          <p:nvPr/>
        </p:nvCxnSpPr>
        <p:spPr>
          <a:xfrm rot="10800000" flipV="1">
            <a:off x="4710127" y="2271904"/>
            <a:ext cx="1306513" cy="881644"/>
          </a:xfrm>
          <a:prstGeom prst="curvedConnector3">
            <a:avLst>
              <a:gd name="adj1" fmla="val 50000"/>
            </a:avLst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TextBox 162">
            <a:extLst>
              <a:ext uri="{FF2B5EF4-FFF2-40B4-BE49-F238E27FC236}">
                <a16:creationId xmlns:a16="http://schemas.microsoft.com/office/drawing/2014/main" id="{07F4A6BD-3C44-0449-BE82-B7EF71A79DF7}"/>
              </a:ext>
            </a:extLst>
          </p:cNvPr>
          <p:cNvSpPr txBox="1"/>
          <p:nvPr/>
        </p:nvSpPr>
        <p:spPr>
          <a:xfrm>
            <a:off x="635397" y="4279392"/>
            <a:ext cx="4139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latin typeface="Cambria" panose="02040503050406030204" pitchFamily="18" charset="0"/>
              </a:rPr>
              <a:t>Address mapping</a:t>
            </a:r>
          </a:p>
          <a:p>
            <a:pPr algn="ctr"/>
            <a:r>
              <a:rPr lang="en-CA" sz="2400" b="1" dirty="0">
                <a:latin typeface="Cambria" panose="02040503050406030204" pitchFamily="18" charset="0"/>
              </a:rPr>
              <a:t>managed by the </a:t>
            </a:r>
            <a:r>
              <a:rPr lang="en-CA" sz="2400" b="1" dirty="0">
                <a:solidFill>
                  <a:srgbClr val="7030A0"/>
                </a:solidFill>
                <a:latin typeface="Cambria" panose="02040503050406030204" pitchFamily="18" charset="0"/>
              </a:rPr>
              <a:t>MTL</a:t>
            </a:r>
          </a:p>
        </p:txBody>
      </p:sp>
      <p:cxnSp>
        <p:nvCxnSpPr>
          <p:cNvPr id="164" name="Curved Connector 163">
            <a:extLst>
              <a:ext uri="{FF2B5EF4-FFF2-40B4-BE49-F238E27FC236}">
                <a16:creationId xmlns:a16="http://schemas.microsoft.com/office/drawing/2014/main" id="{7E6B22FA-89EE-5C45-96D0-BE6A12F74279}"/>
              </a:ext>
            </a:extLst>
          </p:cNvPr>
          <p:cNvCxnSpPr>
            <a:cxnSpLocks/>
            <a:endCxn id="163" idx="3"/>
          </p:cNvCxnSpPr>
          <p:nvPr/>
        </p:nvCxnSpPr>
        <p:spPr>
          <a:xfrm rot="10800000" flipV="1">
            <a:off x="4774536" y="4279391"/>
            <a:ext cx="1242102" cy="415500"/>
          </a:xfrm>
          <a:prstGeom prst="curvedConnector3">
            <a:avLst>
              <a:gd name="adj1" fmla="val 50000"/>
            </a:avLst>
          </a:prstGeom>
          <a:ln w="38100">
            <a:solidFill>
              <a:srgbClr val="7030A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377A4136-651C-E549-ACED-DF5B86EDE02D}"/>
              </a:ext>
            </a:extLst>
          </p:cNvPr>
          <p:cNvSpPr txBox="1"/>
          <p:nvPr/>
        </p:nvSpPr>
        <p:spPr>
          <a:xfrm>
            <a:off x="336005" y="4710022"/>
            <a:ext cx="8467594" cy="155427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solidFill>
                <a:schemeClr val="accent6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Second guiding principle:</a:t>
            </a:r>
          </a:p>
          <a:p>
            <a:pPr algn="ctr"/>
            <a:r>
              <a:rPr lang="en-US" sz="2800" b="1" spc="-100" dirty="0">
                <a:latin typeface="Cambria" charset="0"/>
                <a:ea typeface="Cambria" charset="0"/>
                <a:cs typeface="Cambria" charset="0"/>
              </a:rPr>
              <a:t>Decoupling address translation from access protection</a:t>
            </a:r>
          </a:p>
          <a:p>
            <a:pPr algn="ctr"/>
            <a:endParaRPr lang="en-US" sz="1600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EF6CEABF-78A1-B148-B7E9-952369072CF5}"/>
              </a:ext>
            </a:extLst>
          </p:cNvPr>
          <p:cNvSpPr txBox="1"/>
          <p:nvPr/>
        </p:nvSpPr>
        <p:spPr>
          <a:xfrm>
            <a:off x="771015" y="1300513"/>
            <a:ext cx="4139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VBI</a:t>
            </a:r>
          </a:p>
        </p:txBody>
      </p:sp>
    </p:spTree>
    <p:extLst>
      <p:ext uri="{BB962C8B-B14F-4D97-AF65-F5344CB8AC3E}">
        <p14:creationId xmlns:p14="http://schemas.microsoft.com/office/powerpoint/2010/main" val="36128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Address Translation Structures in VBI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185FE181-A49D-8A43-9E2D-4CAD28DE0B2B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39</a:t>
            </a:fld>
            <a:endParaRPr lang="en-US" dirty="0"/>
          </a:p>
        </p:txBody>
      </p:sp>
      <p:sp>
        <p:nvSpPr>
          <p:cNvPr id="97" name="Content Placeholder 2">
            <a:extLst>
              <a:ext uri="{FF2B5EF4-FFF2-40B4-BE49-F238E27FC236}">
                <a16:creationId xmlns:a16="http://schemas.microsoft.com/office/drawing/2014/main" id="{A2A904E0-9C2E-7B48-A6D3-86360AF974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54074"/>
            <a:ext cx="5910357" cy="5645580"/>
          </a:xfrm>
        </p:spPr>
        <p:txBody>
          <a:bodyPr/>
          <a:lstStyle/>
          <a:p>
            <a:pPr marL="457200" lvl="1" indent="0">
              <a:buNone/>
            </a:pPr>
            <a:endParaRPr lang="en-CA" sz="800" dirty="0"/>
          </a:p>
          <a:p>
            <a:pPr>
              <a:spcBef>
                <a:spcPts val="3000"/>
              </a:spcBef>
              <a:buClr>
                <a:schemeClr val="tx1"/>
              </a:buClr>
            </a:pPr>
            <a:r>
              <a:rPr lang="en-CA" sz="2800" dirty="0"/>
              <a:t>Translation structures are</a:t>
            </a:r>
            <a:br>
              <a:rPr lang="en-CA" sz="2800" dirty="0"/>
            </a:br>
            <a:r>
              <a:rPr lang="en-CA" sz="2800" b="1" dirty="0">
                <a:solidFill>
                  <a:schemeClr val="accent1">
                    <a:lumMod val="75000"/>
                  </a:schemeClr>
                </a:solidFill>
              </a:rPr>
              <a:t>not shared</a:t>
            </a:r>
            <a:r>
              <a:rPr lang="en-CA" sz="2800" dirty="0"/>
              <a:t> with the OS</a:t>
            </a:r>
          </a:p>
          <a:p>
            <a:pPr lvl="1">
              <a:spcBef>
                <a:spcPts val="3000"/>
              </a:spcBef>
              <a:buClr>
                <a:schemeClr val="tx1"/>
              </a:buClr>
            </a:pPr>
            <a:r>
              <a:rPr lang="en-CA" dirty="0"/>
              <a:t>Separate structures for translation 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None/>
            </a:pPr>
            <a:r>
              <a:rPr lang="en-CA" dirty="0"/>
              <a:t>    and permission information</a:t>
            </a:r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None/>
            </a:pPr>
            <a:endParaRPr lang="en-CA" sz="800" dirty="0"/>
          </a:p>
          <a:p>
            <a:pPr lvl="1">
              <a:buClr>
                <a:schemeClr val="tx1"/>
              </a:buClr>
            </a:pPr>
            <a:r>
              <a:rPr lang="en-CA" sz="2400" dirty="0"/>
              <a:t>Allows flexible translation structures</a:t>
            </a:r>
          </a:p>
          <a:p>
            <a:pPr lvl="1">
              <a:buClr>
                <a:schemeClr val="tx1"/>
              </a:buClr>
            </a:pPr>
            <a:endParaRPr lang="en-CA" sz="800" dirty="0"/>
          </a:p>
          <a:p>
            <a:pPr lvl="1"/>
            <a:r>
              <a:rPr lang="en-CA" sz="2400" dirty="0"/>
              <a:t>Per-VB translation structure tuned to the VB’s characteristics</a:t>
            </a:r>
            <a:br>
              <a:rPr lang="en-CA" sz="2400" dirty="0"/>
            </a:br>
            <a:r>
              <a:rPr lang="en-CA" sz="2000" i="1" dirty="0"/>
              <a:t>e.g., single-level tables for small VBs</a:t>
            </a:r>
            <a:endParaRPr lang="en-CA" i="1" dirty="0"/>
          </a:p>
          <a:p>
            <a:pPr>
              <a:buClr>
                <a:schemeClr val="tx1"/>
              </a:buClr>
            </a:pPr>
            <a:endParaRPr lang="en-CA" sz="1600" b="1" dirty="0">
              <a:solidFill>
                <a:srgbClr val="C00000"/>
              </a:solidFill>
            </a:endParaRPr>
          </a:p>
          <a:p>
            <a:pPr>
              <a:buClr>
                <a:schemeClr val="tx1"/>
              </a:buClr>
            </a:pPr>
            <a:r>
              <a:rPr lang="en-CA" b="1" dirty="0">
                <a:solidFill>
                  <a:schemeClr val="accent6">
                    <a:lumMod val="75000"/>
                  </a:schemeClr>
                </a:solidFill>
              </a:rPr>
              <a:t>Pros: </a:t>
            </a:r>
          </a:p>
          <a:p>
            <a:pPr lvl="1"/>
            <a:r>
              <a:rPr lang="en-CA" dirty="0"/>
              <a:t>Lowers overheads and allows for customization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2281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13740202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VB Information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C8E05070-4D84-6F49-B124-E840BD6286E8}"/>
              </a:ext>
            </a:extLst>
          </p:cNvPr>
          <p:cNvSpPr/>
          <p:nvPr/>
        </p:nvSpPr>
        <p:spPr>
          <a:xfrm>
            <a:off x="5818435" y="2636469"/>
            <a:ext cx="804672" cy="751614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F60958-2A68-3141-9C7C-3DF9930688BD}"/>
              </a:ext>
            </a:extLst>
          </p:cNvPr>
          <p:cNvCxnSpPr>
            <a:cxnSpLocks/>
          </p:cNvCxnSpPr>
          <p:nvPr/>
        </p:nvCxnSpPr>
        <p:spPr>
          <a:xfrm flipH="1" flipV="1">
            <a:off x="4343401" y="927847"/>
            <a:ext cx="2060250" cy="174926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7502F02-348E-9844-B875-725F4505848D}"/>
              </a:ext>
            </a:extLst>
          </p:cNvPr>
          <p:cNvCxnSpPr>
            <a:cxnSpLocks/>
            <a:stCxn id="2" idx="4"/>
          </p:cNvCxnSpPr>
          <p:nvPr/>
        </p:nvCxnSpPr>
        <p:spPr>
          <a:xfrm flipH="1" flipV="1">
            <a:off x="4199692" y="2859987"/>
            <a:ext cx="2021079" cy="528096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9F8298-B641-434E-B682-795DD24BFD01}"/>
              </a:ext>
            </a:extLst>
          </p:cNvPr>
          <p:cNvSpPr/>
          <p:nvPr/>
        </p:nvSpPr>
        <p:spPr>
          <a:xfrm>
            <a:off x="1089212" y="865733"/>
            <a:ext cx="3286033" cy="2010371"/>
          </a:xfrm>
          <a:prstGeom prst="roundRect">
            <a:avLst>
              <a:gd name="adj" fmla="val 8640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0EFED7-BDFC-A749-8E2E-E79460D250E0}"/>
              </a:ext>
            </a:extLst>
          </p:cNvPr>
          <p:cNvSpPr txBox="1"/>
          <p:nvPr/>
        </p:nvSpPr>
        <p:spPr>
          <a:xfrm>
            <a:off x="2277411" y="892786"/>
            <a:ext cx="540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VB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03FCA14-B504-2F47-A922-D1FA64A437A5}"/>
              </a:ext>
            </a:extLst>
          </p:cNvPr>
          <p:cNvSpPr/>
          <p:nvPr/>
        </p:nvSpPr>
        <p:spPr>
          <a:xfrm>
            <a:off x="1441934" y="2160436"/>
            <a:ext cx="9195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Enable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1B2492D3-0FDD-9D4E-86C5-CB88157E3AA6}"/>
              </a:ext>
            </a:extLst>
          </p:cNvPr>
          <p:cNvSpPr/>
          <p:nvPr/>
        </p:nvSpPr>
        <p:spPr>
          <a:xfrm>
            <a:off x="2610652" y="1409657"/>
            <a:ext cx="13959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Reference Counter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BBE1241-B677-6349-9D82-827BEAC0CC7E}"/>
              </a:ext>
            </a:extLst>
          </p:cNvPr>
          <p:cNvSpPr/>
          <p:nvPr/>
        </p:nvSpPr>
        <p:spPr>
          <a:xfrm>
            <a:off x="2610652" y="2158604"/>
            <a:ext cx="13959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Properties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0E61305-E061-1B4C-B43B-EA2706C226E4}"/>
              </a:ext>
            </a:extLst>
          </p:cNvPr>
          <p:cNvSpPr/>
          <p:nvPr/>
        </p:nvSpPr>
        <p:spPr>
          <a:xfrm>
            <a:off x="1441934" y="1417596"/>
            <a:ext cx="9195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04092765-AF2F-764F-AFE7-99697D9F8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876" y="2977306"/>
            <a:ext cx="8115727" cy="3472261"/>
          </a:xfrm>
        </p:spPr>
        <p:txBody>
          <a:bodyPr/>
          <a:lstStyle/>
          <a:p>
            <a:r>
              <a:rPr lang="en-CA" sz="2800" dirty="0"/>
              <a:t>Each VB is associated with</a:t>
            </a:r>
          </a:p>
          <a:p>
            <a:pPr lvl="1">
              <a:spcBef>
                <a:spcPts val="300"/>
              </a:spcBef>
            </a:pPr>
            <a:r>
              <a:rPr lang="en-CA" sz="2400" dirty="0"/>
              <a:t>System-wide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unique ID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Size</a:t>
            </a:r>
            <a:br>
              <a:rPr lang="en-CA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CA" sz="2000" i="1" dirty="0"/>
              <a:t>i.e., which size class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Enable bit</a:t>
            </a:r>
            <a:endParaRPr lang="en-CA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Reference counter</a:t>
            </a:r>
            <a:br>
              <a:rPr lang="en-CA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CA" sz="2000" i="1" dirty="0"/>
              <a:t>number of processes attached to the VB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Properties bit vector</a:t>
            </a:r>
            <a:endParaRPr lang="en-CA" sz="2000" dirty="0"/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None/>
            </a:pPr>
            <a:r>
              <a:rPr lang="en-CA" sz="2000" i="1" dirty="0"/>
              <a:t>     semantic information about VB contents,</a:t>
            </a:r>
            <a:br>
              <a:rPr lang="en-CA" sz="2000" i="1" dirty="0"/>
            </a:br>
            <a:r>
              <a:rPr lang="en-CA" sz="2000" i="1" dirty="0"/>
              <a:t>     e.g., access pattern, latency sensitive vs. bandwidth sensitive</a:t>
            </a:r>
            <a:endParaRPr lang="en-CA" sz="2800" dirty="0"/>
          </a:p>
          <a:p>
            <a:endParaRPr lang="en-CA" sz="28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42913FE-5565-FE44-8C08-90C8BBD9F625}"/>
              </a:ext>
            </a:extLst>
          </p:cNvPr>
          <p:cNvSpPr txBox="1"/>
          <p:nvPr/>
        </p:nvSpPr>
        <p:spPr>
          <a:xfrm>
            <a:off x="2722918" y="892786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54" name="Slide Number Placeholder 2">
            <a:extLst>
              <a:ext uri="{FF2B5EF4-FFF2-40B4-BE49-F238E27FC236}">
                <a16:creationId xmlns:a16="http://schemas.microsoft.com/office/drawing/2014/main" id="{A64CE74E-A8E6-8A44-A194-C89C8D471F8E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1812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mph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74" dur="500" fill="hold"/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B1324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CB1324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0" grpId="0" animBg="1"/>
      <p:bldP spid="11" grpId="0"/>
      <p:bldP spid="12" grpId="0" animBg="1"/>
      <p:bldP spid="61" grpId="0" animBg="1"/>
      <p:bldP spid="62" grpId="0" animBg="1"/>
      <p:bldP spid="63" grpId="0" animBg="1"/>
      <p:bldP spid="5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VB Information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4293CCE-3E75-354D-9D80-9A04741C7E3E}"/>
              </a:ext>
            </a:extLst>
          </p:cNvPr>
          <p:cNvGrpSpPr/>
          <p:nvPr/>
        </p:nvGrpSpPr>
        <p:grpSpPr>
          <a:xfrm>
            <a:off x="5928163" y="1581912"/>
            <a:ext cx="2743200" cy="3694176"/>
            <a:chOff x="4728755" y="1509127"/>
            <a:chExt cx="2743200" cy="369417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4728755" y="2551543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rgbClr val="F4E0DD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4728755" y="2016237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491163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CE4E14D-1F57-A14E-992B-A4B69EF854BD}"/>
                </a:ext>
              </a:extLst>
            </p:cNvPr>
            <p:cNvGrpSpPr/>
            <p:nvPr/>
          </p:nvGrpSpPr>
          <p:grpSpPr>
            <a:xfrm>
              <a:off x="4728755" y="2642983"/>
              <a:ext cx="548640" cy="611981"/>
              <a:chOff x="1988245" y="1344231"/>
              <a:chExt cx="548640" cy="611981"/>
            </a:xfrm>
          </p:grpSpPr>
          <p:sp>
            <p:nvSpPr>
              <p:cNvPr id="32" name="Rounded Rectangle 31">
                <a:extLst>
                  <a:ext uri="{FF2B5EF4-FFF2-40B4-BE49-F238E27FC236}">
                    <a16:creationId xmlns:a16="http://schemas.microsoft.com/office/drawing/2014/main" id="{09701C0F-28BD-AC4A-B0B0-81963DA995AC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2B5BDB18-F3BC-064A-BA85-49A41091E919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stCxn id="30" idx="2"/>
              <a:endCxn id="32" idx="0"/>
            </p:cNvCxnSpPr>
            <p:nvPr/>
          </p:nvCxnSpPr>
          <p:spPr>
            <a:xfrm flipH="1">
              <a:off x="500307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55517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145598C-63BD-B24D-901F-A3413C046E8B}"/>
                </a:ext>
              </a:extLst>
            </p:cNvPr>
            <p:cNvCxnSpPr>
              <a:stCxn id="35" idx="2"/>
              <a:endCxn id="42" idx="0"/>
            </p:cNvCxnSpPr>
            <p:nvPr/>
          </p:nvCxnSpPr>
          <p:spPr>
            <a:xfrm flipH="1">
              <a:off x="5643155" y="1911463"/>
              <a:ext cx="914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6923315" y="1545703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7106195" y="1911463"/>
              <a:ext cx="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4820195" y="3831703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the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4820195" y="4837543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C833503-8E74-5C42-8C77-2AE25001060F}"/>
                </a:ext>
              </a:extLst>
            </p:cNvPr>
            <p:cNvGrpSpPr/>
            <p:nvPr/>
          </p:nvGrpSpPr>
          <p:grpSpPr>
            <a:xfrm>
              <a:off x="5368835" y="2642983"/>
              <a:ext cx="548640" cy="611981"/>
              <a:chOff x="2079685" y="1344231"/>
              <a:chExt cx="548640" cy="611981"/>
            </a:xfrm>
          </p:grpSpPr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C2F7DE37-F776-DE41-9823-7C0AAE79932D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2A6DFB7-CE92-D440-8AB1-73CCB505A8C5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94BEAC8D-5389-5741-B103-B80CB7523262}"/>
                </a:ext>
              </a:extLst>
            </p:cNvPr>
            <p:cNvGrpSpPr/>
            <p:nvPr/>
          </p:nvGrpSpPr>
          <p:grpSpPr>
            <a:xfrm>
              <a:off x="5917475" y="2642983"/>
              <a:ext cx="548640" cy="611981"/>
              <a:chOff x="1988245" y="1344231"/>
              <a:chExt cx="548640" cy="611981"/>
            </a:xfrm>
          </p:grpSpPr>
          <p:sp>
            <p:nvSpPr>
              <p:cNvPr id="45" name="Rounded Rectangle 44">
                <a:extLst>
                  <a:ext uri="{FF2B5EF4-FFF2-40B4-BE49-F238E27FC236}">
                    <a16:creationId xmlns:a16="http://schemas.microsoft.com/office/drawing/2014/main" id="{E6B438A2-E7AE-D34B-8677-6C04AF30FCB5}"/>
                  </a:ext>
                </a:extLst>
              </p:cNvPr>
              <p:cNvSpPr/>
              <p:nvPr/>
            </p:nvSpPr>
            <p:spPr>
              <a:xfrm>
                <a:off x="207968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F8B4CC0E-EB19-F84B-979E-EA665B626ACF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3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55A110F7-7E86-4B42-9D60-CD532EF05252}"/>
                </a:ext>
              </a:extLst>
            </p:cNvPr>
            <p:cNvGrpSpPr/>
            <p:nvPr/>
          </p:nvGrpSpPr>
          <p:grpSpPr>
            <a:xfrm>
              <a:off x="6831875" y="2642983"/>
              <a:ext cx="548640" cy="611981"/>
              <a:chOff x="1988245" y="1344231"/>
              <a:chExt cx="548640" cy="611981"/>
            </a:xfrm>
          </p:grpSpPr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AE15B77-8D23-7444-88CA-1A85FFAC3517}"/>
                  </a:ext>
                </a:extLst>
              </p:cNvPr>
              <p:cNvSpPr/>
              <p:nvPr/>
            </p:nvSpPr>
            <p:spPr>
              <a:xfrm>
                <a:off x="1988245" y="1344231"/>
                <a:ext cx="54864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6C2CD639-7A4C-5B42-A2BB-C567DB17E07D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4</a:t>
                </a:r>
              </a:p>
            </p:txBody>
          </p:sp>
        </p:grp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6C2127F5-31B7-1743-B195-7F6FF1CF65F0}"/>
                </a:ext>
              </a:extLst>
            </p:cNvPr>
            <p:cNvCxnSpPr>
              <a:stCxn id="30" idx="2"/>
              <a:endCxn id="42" idx="0"/>
            </p:cNvCxnSpPr>
            <p:nvPr/>
          </p:nvCxnSpPr>
          <p:spPr>
            <a:xfrm>
              <a:off x="5094515" y="1911463"/>
              <a:ext cx="54864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stCxn id="35" idx="2"/>
              <a:endCxn id="45" idx="0"/>
            </p:cNvCxnSpPr>
            <p:nvPr/>
          </p:nvCxnSpPr>
          <p:spPr>
            <a:xfrm>
              <a:off x="5734595" y="1911463"/>
              <a:ext cx="457200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5917475" y="1545703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6066676" y="1509127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C8E05070-4D84-6F49-B124-E840BD6286E8}"/>
              </a:ext>
            </a:extLst>
          </p:cNvPr>
          <p:cNvSpPr/>
          <p:nvPr/>
        </p:nvSpPr>
        <p:spPr>
          <a:xfrm>
            <a:off x="5818435" y="2636469"/>
            <a:ext cx="804672" cy="751614"/>
          </a:xfrm>
          <a:prstGeom prst="ellipse">
            <a:avLst/>
          </a:prstGeom>
          <a:noFill/>
          <a:ln w="28575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EF60958-2A68-3141-9C7C-3DF9930688BD}"/>
              </a:ext>
            </a:extLst>
          </p:cNvPr>
          <p:cNvCxnSpPr>
            <a:cxnSpLocks/>
          </p:cNvCxnSpPr>
          <p:nvPr/>
        </p:nvCxnSpPr>
        <p:spPr>
          <a:xfrm flipH="1" flipV="1">
            <a:off x="4343401" y="927847"/>
            <a:ext cx="2060250" cy="174926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7502F02-348E-9844-B875-725F4505848D}"/>
              </a:ext>
            </a:extLst>
          </p:cNvPr>
          <p:cNvCxnSpPr>
            <a:cxnSpLocks/>
            <a:stCxn id="2" idx="4"/>
          </p:cNvCxnSpPr>
          <p:nvPr/>
        </p:nvCxnSpPr>
        <p:spPr>
          <a:xfrm flipH="1" flipV="1">
            <a:off x="4199692" y="2859987"/>
            <a:ext cx="2021079" cy="528096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9F8298-B641-434E-B682-795DD24BFD01}"/>
              </a:ext>
            </a:extLst>
          </p:cNvPr>
          <p:cNvSpPr/>
          <p:nvPr/>
        </p:nvSpPr>
        <p:spPr>
          <a:xfrm>
            <a:off x="1089212" y="865733"/>
            <a:ext cx="3286033" cy="2010371"/>
          </a:xfrm>
          <a:prstGeom prst="roundRect">
            <a:avLst>
              <a:gd name="adj" fmla="val 8640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ambria" panose="020405030504060302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0EFED7-BDFC-A749-8E2E-E79460D250E0}"/>
              </a:ext>
            </a:extLst>
          </p:cNvPr>
          <p:cNvSpPr txBox="1"/>
          <p:nvPr/>
        </p:nvSpPr>
        <p:spPr>
          <a:xfrm>
            <a:off x="2277411" y="892786"/>
            <a:ext cx="5405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VB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A03FCA14-B504-2F47-A922-D1FA64A437A5}"/>
              </a:ext>
            </a:extLst>
          </p:cNvPr>
          <p:cNvSpPr/>
          <p:nvPr/>
        </p:nvSpPr>
        <p:spPr>
          <a:xfrm>
            <a:off x="1441934" y="2160436"/>
            <a:ext cx="9195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Enable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1B2492D3-0FDD-9D4E-86C5-CB88157E3AA6}"/>
              </a:ext>
            </a:extLst>
          </p:cNvPr>
          <p:cNvSpPr/>
          <p:nvPr/>
        </p:nvSpPr>
        <p:spPr>
          <a:xfrm>
            <a:off x="2610652" y="1409657"/>
            <a:ext cx="13959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Reference Counter</a:t>
            </a:r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3BBE1241-B677-6349-9D82-827BEAC0CC7E}"/>
              </a:ext>
            </a:extLst>
          </p:cNvPr>
          <p:cNvSpPr/>
          <p:nvPr/>
        </p:nvSpPr>
        <p:spPr>
          <a:xfrm>
            <a:off x="2610652" y="2158604"/>
            <a:ext cx="13959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Properties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0E61305-E061-1B4C-B43B-EA2706C226E4}"/>
              </a:ext>
            </a:extLst>
          </p:cNvPr>
          <p:cNvSpPr/>
          <p:nvPr/>
        </p:nvSpPr>
        <p:spPr>
          <a:xfrm>
            <a:off x="1441934" y="1417596"/>
            <a:ext cx="919502" cy="595543"/>
          </a:xfrm>
          <a:prstGeom prst="roundRect">
            <a:avLst/>
          </a:prstGeom>
          <a:solidFill>
            <a:srgbClr val="C00000">
              <a:alpha val="6509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Size</a:t>
            </a:r>
          </a:p>
        </p:txBody>
      </p:sp>
      <p:sp>
        <p:nvSpPr>
          <p:cNvPr id="52" name="Content Placeholder 2">
            <a:extLst>
              <a:ext uri="{FF2B5EF4-FFF2-40B4-BE49-F238E27FC236}">
                <a16:creationId xmlns:a16="http://schemas.microsoft.com/office/drawing/2014/main" id="{04092765-AF2F-764F-AFE7-99697D9F8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876" y="2977306"/>
            <a:ext cx="8115727" cy="3472261"/>
          </a:xfrm>
        </p:spPr>
        <p:txBody>
          <a:bodyPr/>
          <a:lstStyle/>
          <a:p>
            <a:r>
              <a:rPr lang="en-CA" sz="2800" dirty="0"/>
              <a:t>Each VB is associated with</a:t>
            </a:r>
          </a:p>
          <a:p>
            <a:pPr lvl="1">
              <a:spcBef>
                <a:spcPts val="300"/>
              </a:spcBef>
            </a:pPr>
            <a:r>
              <a:rPr lang="en-CA" sz="2400" dirty="0"/>
              <a:t>System-wide </a:t>
            </a: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unique ID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Size</a:t>
            </a:r>
            <a:br>
              <a:rPr lang="en-CA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CA" sz="2000" i="1" dirty="0"/>
              <a:t>i.e., which size class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Enable bit</a:t>
            </a:r>
            <a:endParaRPr lang="en-CA" sz="2000" b="1" dirty="0">
              <a:solidFill>
                <a:schemeClr val="accent1">
                  <a:lumMod val="75000"/>
                </a:schemeClr>
              </a:solidFill>
            </a:endParaRP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Reference counter</a:t>
            </a:r>
            <a:br>
              <a:rPr lang="en-CA" sz="20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CA" sz="2000" i="1" dirty="0"/>
              <a:t>number of processes attached to the VB</a:t>
            </a:r>
          </a:p>
          <a:p>
            <a:pPr lvl="1">
              <a:spcBef>
                <a:spcPts val="300"/>
              </a:spcBef>
              <a:buClr>
                <a:schemeClr val="tx1"/>
              </a:buClr>
            </a:pPr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Properties bit vector</a:t>
            </a:r>
            <a:endParaRPr lang="en-CA" sz="2000" dirty="0"/>
          </a:p>
          <a:p>
            <a:pPr marL="457200" lvl="1" indent="0">
              <a:spcBef>
                <a:spcPts val="0"/>
              </a:spcBef>
              <a:buClr>
                <a:schemeClr val="tx1"/>
              </a:buClr>
              <a:buNone/>
            </a:pPr>
            <a:r>
              <a:rPr lang="en-CA" sz="2000" i="1" dirty="0"/>
              <a:t>     semantic information about VB contents,</a:t>
            </a:r>
            <a:br>
              <a:rPr lang="en-CA" sz="2000" i="1" dirty="0"/>
            </a:br>
            <a:r>
              <a:rPr lang="en-CA" sz="2000" i="1" dirty="0"/>
              <a:t>     e.g., access pattern, latency sensitive vs. bandwidth sensitive</a:t>
            </a:r>
            <a:endParaRPr lang="en-CA" sz="2800" dirty="0"/>
          </a:p>
          <a:p>
            <a:endParaRPr lang="en-CA" sz="28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42913FE-5565-FE44-8C08-90C8BBD9F625}"/>
              </a:ext>
            </a:extLst>
          </p:cNvPr>
          <p:cNvSpPr txBox="1"/>
          <p:nvPr/>
        </p:nvSpPr>
        <p:spPr>
          <a:xfrm>
            <a:off x="2722918" y="892786"/>
            <a:ext cx="3545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54" name="Slide Number Placeholder 2">
            <a:extLst>
              <a:ext uri="{FF2B5EF4-FFF2-40B4-BE49-F238E27FC236}">
                <a16:creationId xmlns:a16="http://schemas.microsoft.com/office/drawing/2014/main" id="{A64CE74E-A8E6-8A44-A194-C89C8D471F8E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41</a:t>
            </a:fld>
            <a:endParaRPr 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F15188A-EFD2-EB4C-9EFE-28D1BD4A2BDB}"/>
              </a:ext>
            </a:extLst>
          </p:cNvPr>
          <p:cNvSpPr txBox="1"/>
          <p:nvPr/>
        </p:nvSpPr>
        <p:spPr>
          <a:xfrm>
            <a:off x="336005" y="4710022"/>
            <a:ext cx="8467594" cy="158504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900" b="1" dirty="0">
              <a:solidFill>
                <a:schemeClr val="accent6">
                  <a:lumMod val="75000"/>
                </a:schemeClr>
              </a:solidFill>
              <a:latin typeface="Cambria" charset="0"/>
              <a:ea typeface="Cambria" charset="0"/>
              <a:cs typeface="Cambria" charset="0"/>
            </a:endParaRPr>
          </a:p>
          <a:p>
            <a:pPr algn="ctr">
              <a:lnSpc>
                <a:spcPct val="150000"/>
              </a:lnSpc>
            </a:pPr>
            <a:r>
              <a:rPr lang="en-US" sz="28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Third guiding principle:</a:t>
            </a:r>
          </a:p>
          <a:p>
            <a:pPr algn="ctr"/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Communicating data semantics to the hardware</a:t>
            </a:r>
          </a:p>
          <a:p>
            <a:pPr algn="ctr"/>
            <a:endParaRPr lang="en-US" sz="1600" b="1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907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Implementing</a:t>
            </a:r>
            <a:r>
              <a:rPr lang="en-US" dirty="0"/>
              <a:t> VBI</a:t>
            </a:r>
            <a:endParaRPr lang="en-US" b="1" dirty="0"/>
          </a:p>
        </p:txBody>
      </p:sp>
      <p:sp>
        <p:nvSpPr>
          <p:cNvPr id="97" name="Content Placeholder 2">
            <a:extLst>
              <a:ext uri="{FF2B5EF4-FFF2-40B4-BE49-F238E27FC236}">
                <a16:creationId xmlns:a16="http://schemas.microsoft.com/office/drawing/2014/main" id="{A2A904E0-9C2E-7B48-A6D3-86360AF97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2400"/>
              </a:spcAft>
            </a:pPr>
            <a:endParaRPr lang="en-CA" sz="800" dirty="0"/>
          </a:p>
          <a:p>
            <a:pPr>
              <a:spcAft>
                <a:spcPts val="2400"/>
              </a:spcAft>
            </a:pPr>
            <a:r>
              <a:rPr lang="en-CA" dirty="0"/>
              <a:t>Please refer to our paper</a:t>
            </a:r>
          </a:p>
          <a:p>
            <a:pPr lvl="1">
              <a:spcAft>
                <a:spcPts val="2400"/>
              </a:spcAft>
            </a:pPr>
            <a:r>
              <a:rPr lang="en-CA" dirty="0"/>
              <a:t>Detailed reference implementation and microarchitecture</a:t>
            </a:r>
          </a:p>
          <a:p>
            <a:endParaRPr lang="en-CA" dirty="0"/>
          </a:p>
        </p:txBody>
      </p: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185FE181-A49D-8A43-9E2D-4CAD28DE0B2B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42</a:t>
            </a:fld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200687" y="3274765"/>
            <a:ext cx="8822896" cy="1711911"/>
            <a:chOff x="1097280" y="722376"/>
            <a:chExt cx="10876075" cy="2110290"/>
          </a:xfrm>
        </p:grpSpPr>
        <p:sp>
          <p:nvSpPr>
            <p:cNvPr id="6" name="Rectangle: Rounded Corners 8">
              <a:extLst>
                <a:ext uri="{FF2B5EF4-FFF2-40B4-BE49-F238E27FC236}">
                  <a16:creationId xmlns:a16="http://schemas.microsoft.com/office/drawing/2014/main" id="{C70A0F10-A60A-4459-841E-9FE346A213D5}"/>
                </a:ext>
              </a:extLst>
            </p:cNvPr>
            <p:cNvSpPr/>
            <p:nvPr/>
          </p:nvSpPr>
          <p:spPr>
            <a:xfrm>
              <a:off x="3566160" y="914400"/>
              <a:ext cx="6675120" cy="1828800"/>
            </a:xfrm>
            <a:prstGeom prst="roundRect">
              <a:avLst>
                <a:gd name="adj" fmla="val 4701"/>
              </a:avLst>
            </a:prstGeom>
            <a:solidFill>
              <a:srgbClr val="E5F3F3"/>
            </a:solidFill>
            <a:ln>
              <a:solidFill>
                <a:srgbClr val="3D59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Rectangle: Rounded Corners 62">
              <a:extLst>
                <a:ext uri="{FF2B5EF4-FFF2-40B4-BE49-F238E27FC236}">
                  <a16:creationId xmlns:a16="http://schemas.microsoft.com/office/drawing/2014/main" id="{5CDADF16-25D5-4DA9-B640-3580E4482C3B}"/>
                </a:ext>
              </a:extLst>
            </p:cNvPr>
            <p:cNvSpPr/>
            <p:nvPr/>
          </p:nvSpPr>
          <p:spPr>
            <a:xfrm>
              <a:off x="6583680" y="1005840"/>
              <a:ext cx="3566160" cy="1645920"/>
            </a:xfrm>
            <a:prstGeom prst="roundRect">
              <a:avLst>
                <a:gd name="adj" fmla="val 4371"/>
              </a:avLst>
            </a:prstGeom>
            <a:solidFill>
              <a:srgbClr val="E0E0E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18288" rtlCol="0" anchor="b"/>
            <a:lstStyle/>
            <a:p>
              <a:pPr algn="ctr"/>
              <a:r>
                <a:rPr lang="en-US" sz="900" i="1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Memory Controller</a:t>
              </a:r>
            </a:p>
          </p:txBody>
        </p:sp>
        <p:sp>
          <p:nvSpPr>
            <p:cNvPr id="8" name="Rectangle: Rounded Corners 64">
              <a:extLst>
                <a:ext uri="{FF2B5EF4-FFF2-40B4-BE49-F238E27FC236}">
                  <a16:creationId xmlns:a16="http://schemas.microsoft.com/office/drawing/2014/main" id="{7BBF3AD0-A205-44EE-9C27-C88A1B9AAB66}"/>
                </a:ext>
              </a:extLst>
            </p:cNvPr>
            <p:cNvSpPr/>
            <p:nvPr/>
          </p:nvSpPr>
          <p:spPr>
            <a:xfrm>
              <a:off x="6675120" y="1097280"/>
              <a:ext cx="3383280" cy="1280160"/>
            </a:xfrm>
            <a:prstGeom prst="roundRect">
              <a:avLst>
                <a:gd name="adj" fmla="val 2778"/>
              </a:avLst>
            </a:prstGeom>
            <a:solidFill>
              <a:srgbClr val="DDD7EB"/>
            </a:solidFill>
            <a:ln>
              <a:solidFill>
                <a:srgbClr val="6340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/>
            <a:lstStyle/>
            <a:p>
              <a:pPr algn="ctr"/>
              <a:r>
                <a:rPr lang="en-US" sz="1000" b="1" dirty="0">
                  <a:solidFill>
                    <a:srgbClr val="63409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Memory Translation Layer </a:t>
              </a:r>
              <a:r>
                <a:rPr lang="en-US" sz="1000" dirty="0">
                  <a:solidFill>
                    <a:srgbClr val="63409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(MTL)</a:t>
              </a:r>
              <a:endParaRPr lang="en-US" sz="500" dirty="0">
                <a:solidFill>
                  <a:srgbClr val="63409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Rectangle: Rounded Corners 271">
              <a:extLst>
                <a:ext uri="{FF2B5EF4-FFF2-40B4-BE49-F238E27FC236}">
                  <a16:creationId xmlns:a16="http://schemas.microsoft.com/office/drawing/2014/main" id="{CC31FF87-7981-40C9-BE24-551E07612486}"/>
                </a:ext>
              </a:extLst>
            </p:cNvPr>
            <p:cNvSpPr/>
            <p:nvPr/>
          </p:nvSpPr>
          <p:spPr>
            <a:xfrm>
              <a:off x="5303520" y="2423160"/>
              <a:ext cx="914400" cy="182880"/>
            </a:xfrm>
            <a:prstGeom prst="roundRect">
              <a:avLst>
                <a:gd name="adj" fmla="val 21876"/>
              </a:avLst>
            </a:prstGeom>
            <a:solidFill>
              <a:srgbClr val="E0E0E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46F861-6D27-4CD5-98D0-BB7BB0050EFC}"/>
                </a:ext>
              </a:extLst>
            </p:cNvPr>
            <p:cNvSpPr txBox="1"/>
            <p:nvPr/>
          </p:nvSpPr>
          <p:spPr>
            <a:xfrm>
              <a:off x="5339353" y="2235544"/>
              <a:ext cx="326047" cy="1896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/>
              <a:r>
                <a:rPr lang="en-U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miss</a:t>
              </a:r>
            </a:p>
          </p:txBody>
        </p:sp>
        <p:sp>
          <p:nvSpPr>
            <p:cNvPr id="11" name="Rectangle: Rounded Corners 244">
              <a:extLst>
                <a:ext uri="{FF2B5EF4-FFF2-40B4-BE49-F238E27FC236}">
                  <a16:creationId xmlns:a16="http://schemas.microsoft.com/office/drawing/2014/main" id="{AE1E56DD-8346-44F6-8822-815FBDDE9DB0}"/>
                </a:ext>
              </a:extLst>
            </p:cNvPr>
            <p:cNvSpPr/>
            <p:nvPr/>
          </p:nvSpPr>
          <p:spPr>
            <a:xfrm>
              <a:off x="3657600" y="2377440"/>
              <a:ext cx="1280160" cy="274320"/>
            </a:xfrm>
            <a:prstGeom prst="roundRect">
              <a:avLst>
                <a:gd name="adj" fmla="val 42860"/>
              </a:avLst>
            </a:prstGeom>
            <a:solidFill>
              <a:srgbClr val="E9BEAF"/>
            </a:solidFill>
            <a:ln>
              <a:solidFill>
                <a:srgbClr val="B6321D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900" b="1" dirty="0">
                  <a:solidFill>
                    <a:srgbClr val="B6321D"/>
                  </a:solidFill>
                  <a:latin typeface="Consolas" panose="020B0609020204030204" pitchFamily="49" charset="0"/>
                </a:rPr>
                <a:t>VBUID   offset</a:t>
              </a:r>
            </a:p>
          </p:txBody>
        </p:sp>
        <p:sp>
          <p:nvSpPr>
            <p:cNvPr id="12" name="Rectangle: Rounded Corners 271">
              <a:extLst>
                <a:ext uri="{FF2B5EF4-FFF2-40B4-BE49-F238E27FC236}">
                  <a16:creationId xmlns:a16="http://schemas.microsoft.com/office/drawing/2014/main" id="{CC31FF87-7981-40C9-BE24-551E07612486}"/>
                </a:ext>
              </a:extLst>
            </p:cNvPr>
            <p:cNvSpPr/>
            <p:nvPr/>
          </p:nvSpPr>
          <p:spPr>
            <a:xfrm>
              <a:off x="5303520" y="1828800"/>
              <a:ext cx="914400" cy="365760"/>
            </a:xfrm>
            <a:prstGeom prst="roundRect">
              <a:avLst>
                <a:gd name="adj" fmla="val 11459"/>
              </a:avLst>
            </a:prstGeom>
            <a:solidFill>
              <a:srgbClr val="E0E0E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L2</a:t>
              </a:r>
            </a:p>
          </p:txBody>
        </p:sp>
        <p:cxnSp>
          <p:nvCxnSpPr>
            <p:cNvPr id="13" name="Straight Arrow Connector 12"/>
            <p:cNvCxnSpPr>
              <a:stCxn id="11" idx="3"/>
              <a:endCxn id="9" idx="1"/>
            </p:cNvCxnSpPr>
            <p:nvPr/>
          </p:nvCxnSpPr>
          <p:spPr>
            <a:xfrm>
              <a:off x="4937760" y="2514600"/>
              <a:ext cx="365760" cy="0"/>
            </a:xfrm>
            <a:prstGeom prst="straightConnector1">
              <a:avLst/>
            </a:prstGeom>
            <a:ln w="19050">
              <a:solidFill>
                <a:srgbClr val="B6321D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: Rounded Corners 271">
              <a:extLst>
                <a:ext uri="{FF2B5EF4-FFF2-40B4-BE49-F238E27FC236}">
                  <a16:creationId xmlns:a16="http://schemas.microsoft.com/office/drawing/2014/main" id="{CC31FF87-7981-40C9-BE24-551E07612486}"/>
                </a:ext>
              </a:extLst>
            </p:cNvPr>
            <p:cNvSpPr/>
            <p:nvPr/>
          </p:nvSpPr>
          <p:spPr>
            <a:xfrm>
              <a:off x="5303520" y="1005840"/>
              <a:ext cx="914400" cy="548640"/>
            </a:xfrm>
            <a:prstGeom prst="roundRect">
              <a:avLst>
                <a:gd name="adj" fmla="val 7987"/>
              </a:avLst>
            </a:prstGeom>
            <a:solidFill>
              <a:srgbClr val="E0E0E0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US" sz="1000" b="1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Last-Level Cache</a:t>
              </a:r>
              <a:br>
                <a:rPr lang="en-US" sz="1000" b="1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solidFill>
                    <a:srgbClr val="3D597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(LLC)</a:t>
              </a:r>
              <a:endParaRPr lang="en-US" sz="1000" b="1" dirty="0">
                <a:solidFill>
                  <a:srgbClr val="3D597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3931920" y="1737360"/>
              <a:ext cx="0" cy="640080"/>
            </a:xfrm>
            <a:prstGeom prst="straightConnector1">
              <a:avLst/>
            </a:prstGeom>
            <a:ln w="19050">
              <a:solidFill>
                <a:srgbClr val="B6321D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" name="Group 15"/>
            <p:cNvGrpSpPr/>
            <p:nvPr/>
          </p:nvGrpSpPr>
          <p:grpSpPr>
            <a:xfrm>
              <a:off x="1097280" y="722376"/>
              <a:ext cx="3472445" cy="2110290"/>
              <a:chOff x="1556755" y="722376"/>
              <a:chExt cx="3472445" cy="2110290"/>
            </a:xfrm>
          </p:grpSpPr>
          <p:sp>
            <p:nvSpPr>
              <p:cNvPr id="17" name="Rectangle: Rounded Corners 3">
                <a:extLst>
                  <a:ext uri="{FF2B5EF4-FFF2-40B4-BE49-F238E27FC236}">
                    <a16:creationId xmlns:a16="http://schemas.microsoft.com/office/drawing/2014/main" id="{CD80D3DC-4860-434C-82FB-0C5174200138}"/>
                  </a:ext>
                </a:extLst>
              </p:cNvPr>
              <p:cNvSpPr/>
              <p:nvPr/>
            </p:nvSpPr>
            <p:spPr>
              <a:xfrm>
                <a:off x="1556755" y="914400"/>
                <a:ext cx="2286000" cy="1828800"/>
              </a:xfrm>
              <a:prstGeom prst="roundRect">
                <a:avLst>
                  <a:gd name="adj" fmla="val 3850"/>
                </a:avLst>
              </a:prstGeom>
              <a:solidFill>
                <a:srgbClr val="F9F9F9"/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432" tIns="45720" rIns="0" bIns="45720" rtlCol="0" anchor="t"/>
              <a:lstStyle/>
              <a:p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index = </a:t>
                </a:r>
                <a:r>
                  <a:rPr lang="en-US" sz="1000" b="1" dirty="0" err="1">
                    <a:solidFill>
                      <a:srgbClr val="4169E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request_vb</a:t>
                </a:r>
                <a:r>
                  <a:rPr lang="en-US" sz="1000" b="1" dirty="0">
                    <a:solidFill>
                      <a:srgbClr val="4169E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(...)</a:t>
                </a:r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;</a:t>
                </a:r>
              </a:p>
              <a:p>
                <a:r>
                  <a:rPr lang="en-US" sz="1000" b="1" spc="-2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x = </a:t>
                </a:r>
                <a:r>
                  <a:rPr lang="en-US" sz="1000" b="1" spc="-20" dirty="0" err="1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malloc</a:t>
                </a:r>
                <a:r>
                  <a:rPr lang="en-US" sz="1000" b="1" spc="-20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(index, size);</a:t>
                </a:r>
              </a:p>
              <a:p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 .</a:t>
                </a:r>
              </a:p>
              <a:p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 .</a:t>
                </a:r>
              </a:p>
              <a:p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     .</a:t>
                </a:r>
              </a:p>
              <a:p>
                <a:r>
                  <a:rPr lang="en-US" sz="1000" b="1" dirty="0">
                    <a:solidFill>
                      <a:schemeClr val="tx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y = (*x); </a:t>
                </a:r>
              </a:p>
              <a:p>
                <a:pPr algn="ctr"/>
                <a:endParaRPr lang="en-US" sz="1000" b="1" dirty="0">
                  <a:solidFill>
                    <a:schemeClr val="tx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E509D3E-994C-4C1A-8001-EC92FC9A2DA3}"/>
                  </a:ext>
                </a:extLst>
              </p:cNvPr>
              <p:cNvSpPr txBox="1"/>
              <p:nvPr/>
            </p:nvSpPr>
            <p:spPr>
              <a:xfrm>
                <a:off x="2784967" y="2090041"/>
                <a:ext cx="507842" cy="27316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r">
                  <a:lnSpc>
                    <a:spcPct val="90000"/>
                  </a:lnSpc>
                </a:pPr>
                <a:r>
                  <a:rPr lang="en-US" sz="800" b="1" dirty="0">
                    <a:solidFill>
                      <a:srgbClr val="4169E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Virtual</a:t>
                </a:r>
              </a:p>
              <a:p>
                <a:pPr algn="r">
                  <a:lnSpc>
                    <a:spcPct val="90000"/>
                  </a:lnSpc>
                </a:pPr>
                <a:r>
                  <a:rPr lang="en-US" sz="800" b="1" dirty="0">
                    <a:solidFill>
                      <a:srgbClr val="4169E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Address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18C7A0E-3C8D-4705-A28C-283099C5F2D9}"/>
                  </a:ext>
                </a:extLst>
              </p:cNvPr>
              <p:cNvSpPr txBox="1"/>
              <p:nvPr/>
            </p:nvSpPr>
            <p:spPr>
              <a:xfrm>
                <a:off x="1556755" y="722376"/>
                <a:ext cx="1082851" cy="193494"/>
              </a:xfrm>
              <a:prstGeom prst="rect">
                <a:avLst/>
              </a:prstGeom>
              <a:noFill/>
            </p:spPr>
            <p:txBody>
              <a:bodyPr wrap="square" lIns="0" tIns="0" rIns="0" bIns="18288" rtlCol="0">
                <a:spAutoFit/>
              </a:bodyPr>
              <a:lstStyle/>
              <a:p>
                <a:r>
                  <a:rPr lang="en-US" sz="9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Application</a:t>
                </a:r>
              </a:p>
            </p:txBody>
          </p:sp>
          <p:sp>
            <p:nvSpPr>
              <p:cNvPr id="20" name="Rectangle: Rounded Corners 244">
                <a:extLst>
                  <a:ext uri="{FF2B5EF4-FFF2-40B4-BE49-F238E27FC236}">
                    <a16:creationId xmlns:a16="http://schemas.microsoft.com/office/drawing/2014/main" id="{AE1E56DD-8346-44F6-8822-815FBDDE9DB0}"/>
                  </a:ext>
                </a:extLst>
              </p:cNvPr>
              <p:cNvSpPr/>
              <p:nvPr/>
            </p:nvSpPr>
            <p:spPr>
              <a:xfrm>
                <a:off x="2194560" y="2377440"/>
                <a:ext cx="1097280" cy="274320"/>
              </a:xfrm>
              <a:prstGeom prst="roundRect">
                <a:avLst>
                  <a:gd name="adj" fmla="val 42860"/>
                </a:avLst>
              </a:prstGeom>
              <a:solidFill>
                <a:srgbClr val="E0EAFB"/>
              </a:solidFill>
              <a:ln>
                <a:solidFill>
                  <a:srgbClr val="4169E1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900" b="1" dirty="0">
                    <a:solidFill>
                      <a:srgbClr val="4169E1"/>
                    </a:solidFill>
                    <a:latin typeface="Consolas" panose="020B0609020204030204" pitchFamily="49" charset="0"/>
                  </a:rPr>
                  <a:t>index  offset</a:t>
                </a:r>
              </a:p>
            </p:txBody>
          </p:sp>
          <p:cxnSp>
            <p:nvCxnSpPr>
              <p:cNvPr id="21" name="Straight Connector 20"/>
              <p:cNvCxnSpPr/>
              <p:nvPr/>
            </p:nvCxnSpPr>
            <p:spPr>
              <a:xfrm>
                <a:off x="3017520" y="2649786"/>
                <a:ext cx="0" cy="182880"/>
              </a:xfrm>
              <a:prstGeom prst="line">
                <a:avLst/>
              </a:prstGeom>
              <a:ln w="19050">
                <a:solidFill>
                  <a:srgbClr val="4169E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Elbow Connector 21"/>
              <p:cNvCxnSpPr/>
              <p:nvPr/>
            </p:nvCxnSpPr>
            <p:spPr>
              <a:xfrm flipV="1">
                <a:off x="3017520" y="2651760"/>
                <a:ext cx="2011680" cy="180906"/>
              </a:xfrm>
              <a:prstGeom prst="bentConnector3">
                <a:avLst>
                  <a:gd name="adj1" fmla="val 100000"/>
                </a:avLst>
              </a:prstGeom>
              <a:ln w="19050">
                <a:solidFill>
                  <a:srgbClr val="4169E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Elbow Connector 22"/>
              <p:cNvCxnSpPr/>
              <p:nvPr/>
            </p:nvCxnSpPr>
            <p:spPr>
              <a:xfrm flipV="1">
                <a:off x="2468880" y="1554480"/>
                <a:ext cx="1645920" cy="822960"/>
              </a:xfrm>
              <a:prstGeom prst="bentConnector3">
                <a:avLst>
                  <a:gd name="adj1" fmla="val 0"/>
                </a:avLst>
              </a:prstGeom>
              <a:ln w="19050">
                <a:solidFill>
                  <a:srgbClr val="4169E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2697480" y="2377440"/>
                <a:ext cx="0" cy="274320"/>
              </a:xfrm>
              <a:prstGeom prst="line">
                <a:avLst/>
              </a:prstGeom>
              <a:ln w="12700">
                <a:solidFill>
                  <a:srgbClr val="4169E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" name="Straight Connector 24"/>
            <p:cNvCxnSpPr/>
            <p:nvPr/>
          </p:nvCxnSpPr>
          <p:spPr>
            <a:xfrm>
              <a:off x="4251960" y="2377440"/>
              <a:ext cx="0" cy="274320"/>
            </a:xfrm>
            <a:prstGeom prst="line">
              <a:avLst/>
            </a:prstGeom>
            <a:ln w="12700">
              <a:solidFill>
                <a:srgbClr val="B6321D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9" idx="0"/>
              <a:endCxn id="12" idx="2"/>
            </p:cNvCxnSpPr>
            <p:nvPr/>
          </p:nvCxnSpPr>
          <p:spPr>
            <a:xfrm flipV="1">
              <a:off x="5760720" y="2194560"/>
              <a:ext cx="0" cy="228600"/>
            </a:xfrm>
            <a:prstGeom prst="straightConnector1">
              <a:avLst/>
            </a:prstGeom>
            <a:ln w="19050">
              <a:solidFill>
                <a:srgbClr val="B6321D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>
              <a:stCxn id="12" idx="0"/>
              <a:endCxn id="14" idx="2"/>
            </p:cNvCxnSpPr>
            <p:nvPr/>
          </p:nvCxnSpPr>
          <p:spPr>
            <a:xfrm flipV="1">
              <a:off x="5760720" y="1554480"/>
              <a:ext cx="0" cy="274320"/>
            </a:xfrm>
            <a:prstGeom prst="straightConnector1">
              <a:avLst/>
            </a:prstGeom>
            <a:ln w="19050">
              <a:solidFill>
                <a:srgbClr val="B6321D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646F861-6D27-4CD5-98D0-BB7BB0050EFC}"/>
                </a:ext>
              </a:extLst>
            </p:cNvPr>
            <p:cNvSpPr txBox="1"/>
            <p:nvPr/>
          </p:nvSpPr>
          <p:spPr>
            <a:xfrm>
              <a:off x="5338986" y="1645920"/>
              <a:ext cx="326047" cy="1896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/>
              <a:r>
                <a:rPr lang="en-U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miss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E509D3E-994C-4C1A-8001-EC92FC9A2DA3}"/>
                </a:ext>
              </a:extLst>
            </p:cNvPr>
            <p:cNvSpPr txBox="1"/>
            <p:nvPr/>
          </p:nvSpPr>
          <p:spPr>
            <a:xfrm>
              <a:off x="4421206" y="2090041"/>
              <a:ext cx="507842" cy="273167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r">
                <a:lnSpc>
                  <a:spcPct val="90000"/>
                </a:lnSpc>
              </a:pPr>
              <a:r>
                <a:rPr lang="en-US" sz="800" b="1" dirty="0">
                  <a:solidFill>
                    <a:srgbClr val="B6321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VBI</a:t>
              </a:r>
            </a:p>
            <a:p>
              <a:pPr algn="r">
                <a:lnSpc>
                  <a:spcPct val="90000"/>
                </a:lnSpc>
              </a:pPr>
              <a:r>
                <a:rPr lang="en-US" sz="800" b="1" dirty="0">
                  <a:solidFill>
                    <a:srgbClr val="B6321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Address</a:t>
              </a:r>
            </a:p>
          </p:txBody>
        </p:sp>
        <p:cxnSp>
          <p:nvCxnSpPr>
            <p:cNvPr id="30" name="Elbow Connector 29"/>
            <p:cNvCxnSpPr>
              <a:endCxn id="70" idx="1"/>
            </p:cNvCxnSpPr>
            <p:nvPr/>
          </p:nvCxnSpPr>
          <p:spPr>
            <a:xfrm flipV="1">
              <a:off x="5760716" y="1627632"/>
              <a:ext cx="1005844" cy="109728"/>
            </a:xfrm>
            <a:prstGeom prst="bentConnector3">
              <a:avLst>
                <a:gd name="adj1" fmla="val 45265"/>
              </a:avLst>
            </a:prstGeom>
            <a:ln w="19050">
              <a:solidFill>
                <a:srgbClr val="B6321D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18C7A0E-3C8D-4705-A28C-283099C5F2D9}"/>
                </a:ext>
              </a:extLst>
            </p:cNvPr>
            <p:cNvSpPr txBox="1"/>
            <p:nvPr/>
          </p:nvSpPr>
          <p:spPr>
            <a:xfrm>
              <a:off x="3566160" y="722376"/>
              <a:ext cx="1082851" cy="193494"/>
            </a:xfrm>
            <a:prstGeom prst="rect">
              <a:avLst/>
            </a:prstGeom>
            <a:noFill/>
          </p:spPr>
          <p:txBody>
            <a:bodyPr wrap="square" lIns="0" tIns="0" rIns="0" bIns="18288" rtlCol="0">
              <a:spAutoFit/>
            </a:bodyPr>
            <a:lstStyle/>
            <a:p>
              <a:r>
                <a:rPr lang="en-US" sz="900" i="1" dirty="0">
                  <a:solidFill>
                    <a:srgbClr val="33706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CPU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18C7A0E-3C8D-4705-A28C-283099C5F2D9}"/>
                </a:ext>
              </a:extLst>
            </p:cNvPr>
            <p:cNvSpPr txBox="1"/>
            <p:nvPr/>
          </p:nvSpPr>
          <p:spPr>
            <a:xfrm>
              <a:off x="10890504" y="722376"/>
              <a:ext cx="1082851" cy="193494"/>
            </a:xfrm>
            <a:prstGeom prst="rect">
              <a:avLst/>
            </a:prstGeom>
            <a:noFill/>
          </p:spPr>
          <p:txBody>
            <a:bodyPr wrap="square" lIns="0" tIns="0" rIns="0" bIns="18288" rtlCol="0">
              <a:spAutoFit/>
            </a:bodyPr>
            <a:lstStyle/>
            <a:p>
              <a:pPr algn="ctr"/>
              <a:r>
                <a:rPr lang="en-US" sz="900" i="1" dirty="0">
                  <a:latin typeface="Arial" panose="020B0604020202020204" pitchFamily="34" charset="0"/>
                  <a:cs typeface="Arial" panose="020B0604020202020204" pitchFamily="34" charset="0"/>
                </a:rPr>
                <a:t>Physical Memory</a:t>
              </a:r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10972792" y="910120"/>
              <a:ext cx="914404" cy="1238719"/>
              <a:chOff x="10972792" y="910120"/>
              <a:chExt cx="914404" cy="1238719"/>
            </a:xfrm>
          </p:grpSpPr>
          <p:sp>
            <p:nvSpPr>
              <p:cNvPr id="34" name="Rectangle: Rounded Corners 164">
                <a:extLst>
                  <a:ext uri="{FF2B5EF4-FFF2-40B4-BE49-F238E27FC236}">
                    <a16:creationId xmlns:a16="http://schemas.microsoft.com/office/drawing/2014/main" id="{F8BB9343-09C8-400A-8A95-E1CA69485D2B}"/>
                  </a:ext>
                </a:extLst>
              </p:cNvPr>
              <p:cNvSpPr/>
              <p:nvPr/>
            </p:nvSpPr>
            <p:spPr>
              <a:xfrm>
                <a:off x="10972796" y="914400"/>
                <a:ext cx="914400" cy="1234439"/>
              </a:xfrm>
              <a:prstGeom prst="roundRect">
                <a:avLst>
                  <a:gd name="adj" fmla="val 9579"/>
                </a:avLst>
              </a:prstGeom>
              <a:solidFill>
                <a:srgbClr val="E6FFE6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t"/>
              <a:lstStyle/>
              <a:p>
                <a:pPr algn="ctr">
                  <a:spcAft>
                    <a:spcPts val="600"/>
                  </a:spcAft>
                </a:pPr>
                <a:endParaRPr lang="en-US" sz="10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1150193" y="910120"/>
                <a:ext cx="559615" cy="3035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VITs</a:t>
                </a: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10972792" y="1188720"/>
                <a:ext cx="908917" cy="30351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0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CVTs</a:t>
                </a:r>
              </a:p>
            </p:txBody>
          </p:sp>
        </p:grpSp>
        <p:cxnSp>
          <p:nvCxnSpPr>
            <p:cNvPr id="37" name="Elbow Connector 36"/>
            <p:cNvCxnSpPr>
              <a:endCxn id="35" idx="1"/>
            </p:cNvCxnSpPr>
            <p:nvPr/>
          </p:nvCxnSpPr>
          <p:spPr>
            <a:xfrm flipV="1">
              <a:off x="7863840" y="1061880"/>
              <a:ext cx="3286353" cy="398223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/>
            <p:cNvGrpSpPr/>
            <p:nvPr/>
          </p:nvGrpSpPr>
          <p:grpSpPr>
            <a:xfrm>
              <a:off x="5778369" y="731520"/>
              <a:ext cx="1184879" cy="604396"/>
              <a:chOff x="5778369" y="731520"/>
              <a:chExt cx="1184879" cy="604396"/>
            </a:xfrm>
          </p:grpSpPr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C8AEF91A-0931-4702-8AFC-004B5B6DEF83}"/>
                  </a:ext>
                </a:extLst>
              </p:cNvPr>
              <p:cNvSpPr txBox="1"/>
              <p:nvPr/>
            </p:nvSpPr>
            <p:spPr>
              <a:xfrm>
                <a:off x="5778369" y="731520"/>
                <a:ext cx="910560" cy="189699"/>
              </a:xfrm>
              <a:prstGeom prst="rect">
                <a:avLst/>
              </a:prstGeom>
              <a:noFill/>
            </p:spPr>
            <p:txBody>
              <a:bodyPr wrap="none" lIns="0" tIns="0" rIns="45720" bIns="0" rtlCol="0">
                <a:spAutoFit/>
              </a:bodyPr>
              <a:lstStyle/>
              <a:p>
                <a:pPr algn="r"/>
                <a:r>
                  <a:rPr lang="en-US" sz="1000" b="1" dirty="0" err="1">
                    <a:solidFill>
                      <a:srgbClr val="4169E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enable_vb</a:t>
                </a:r>
                <a:endParaRPr lang="en-US" sz="1000" b="1" dirty="0">
                  <a:solidFill>
                    <a:srgbClr val="4169E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41" name="Elbow Connector 40"/>
              <p:cNvCxnSpPr>
                <a:stCxn id="40" idx="3"/>
              </p:cNvCxnSpPr>
              <p:nvPr/>
            </p:nvCxnSpPr>
            <p:spPr>
              <a:xfrm>
                <a:off x="6688928" y="826370"/>
                <a:ext cx="274320" cy="509546"/>
              </a:xfrm>
              <a:prstGeom prst="bentConnector2">
                <a:avLst/>
              </a:prstGeom>
              <a:ln w="1905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634AA48-8904-4ACB-AFDB-2283390F8C9F}"/>
                </a:ext>
              </a:extLst>
            </p:cNvPr>
            <p:cNvSpPr txBox="1"/>
            <p:nvPr/>
          </p:nvSpPr>
          <p:spPr>
            <a:xfrm>
              <a:off x="8906256" y="731520"/>
              <a:ext cx="626009" cy="189699"/>
            </a:xfrm>
            <a:prstGeom prst="rect">
              <a:avLst/>
            </a:prstGeom>
            <a:noFill/>
          </p:spPr>
          <p:txBody>
            <a:bodyPr wrap="none" lIns="0" tIns="0" rIns="45720" bIns="0" rtlCol="0">
              <a:spAutoFit/>
            </a:bodyPr>
            <a:lstStyle/>
            <a:p>
              <a:r>
                <a:rPr lang="en-US" sz="1000" b="1" dirty="0">
                  <a:solidFill>
                    <a:srgbClr val="4169E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attach</a:t>
              </a:r>
            </a:p>
          </p:txBody>
        </p:sp>
        <p:cxnSp>
          <p:nvCxnSpPr>
            <p:cNvPr id="44" name="Elbow Connector 43"/>
            <p:cNvCxnSpPr>
              <a:stCxn id="43" idx="3"/>
            </p:cNvCxnSpPr>
            <p:nvPr/>
          </p:nvCxnSpPr>
          <p:spPr>
            <a:xfrm>
              <a:off x="9532264" y="826370"/>
              <a:ext cx="251816" cy="527834"/>
            </a:xfrm>
            <a:prstGeom prst="bentConnector2">
              <a:avLst/>
            </a:prstGeom>
            <a:ln w="19050">
              <a:solidFill>
                <a:srgbClr val="4169E1"/>
              </a:solidFill>
              <a:prstDash val="sys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Rectangle: Rounded Corners 271">
              <a:extLst>
                <a:ext uri="{FF2B5EF4-FFF2-40B4-BE49-F238E27FC236}">
                  <a16:creationId xmlns:a16="http://schemas.microsoft.com/office/drawing/2014/main" id="{CC31FF87-7981-40C9-BE24-551E07612486}"/>
                </a:ext>
              </a:extLst>
            </p:cNvPr>
            <p:cNvSpPr/>
            <p:nvPr/>
          </p:nvSpPr>
          <p:spPr>
            <a:xfrm>
              <a:off x="3657600" y="1005840"/>
              <a:ext cx="1280160" cy="731520"/>
            </a:xfrm>
            <a:prstGeom prst="roundRect">
              <a:avLst>
                <a:gd name="adj" fmla="val 7987"/>
              </a:avLst>
            </a:prstGeom>
            <a:solidFill>
              <a:srgbClr val="33706F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CVT</a:t>
              </a:r>
              <a:b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(Client–VB Table) </a:t>
              </a:r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Cache</a:t>
              </a:r>
            </a:p>
          </p:txBody>
        </p:sp>
        <p:sp>
          <p:nvSpPr>
            <p:cNvPr id="53" name="Rectangle: Rounded Corners 164">
              <a:extLst>
                <a:ext uri="{FF2B5EF4-FFF2-40B4-BE49-F238E27FC236}">
                  <a16:creationId xmlns:a16="http://schemas.microsoft.com/office/drawing/2014/main" id="{F8BB9343-09C8-400A-8A95-E1CA69485D2B}"/>
                </a:ext>
              </a:extLst>
            </p:cNvPr>
            <p:cNvSpPr/>
            <p:nvPr/>
          </p:nvSpPr>
          <p:spPr>
            <a:xfrm>
              <a:off x="10972800" y="1783080"/>
              <a:ext cx="914400" cy="960121"/>
            </a:xfrm>
            <a:prstGeom prst="roundRect">
              <a:avLst>
                <a:gd name="adj" fmla="val 9579"/>
              </a:avLst>
            </a:prstGeom>
            <a:solidFill>
              <a:srgbClr val="F7FFF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t"/>
            <a:lstStyle/>
            <a:p>
              <a:pPr algn="ctr">
                <a:spcAft>
                  <a:spcPts val="600"/>
                </a:spcAft>
              </a:pPr>
              <a:endParaRPr lang="en-US" sz="1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0971121" y="1463040"/>
              <a:ext cx="910586" cy="493220"/>
            </a:xfrm>
            <a:prstGeom prst="rect">
              <a:avLst/>
            </a:prstGeom>
            <a:solidFill>
              <a:srgbClr val="E6FFE6"/>
            </a:solidFill>
            <a:ln>
              <a:solidFill>
                <a:schemeClr val="tx1"/>
              </a:solidFill>
            </a:ln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Translation</a:t>
              </a:r>
              <a:b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Structures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1145252" y="2179958"/>
              <a:ext cx="569495" cy="303519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Data</a:t>
              </a:r>
            </a:p>
          </p:txBody>
        </p:sp>
        <p:sp>
          <p:nvSpPr>
            <p:cNvPr id="56" name="Rectangle: Rounded Corners 61">
              <a:extLst>
                <a:ext uri="{FF2B5EF4-FFF2-40B4-BE49-F238E27FC236}">
                  <a16:creationId xmlns:a16="http://schemas.microsoft.com/office/drawing/2014/main" id="{2FE19BBC-FC96-489E-A880-A7FB3C65A415}"/>
                </a:ext>
              </a:extLst>
            </p:cNvPr>
            <p:cNvSpPr/>
            <p:nvPr/>
          </p:nvSpPr>
          <p:spPr>
            <a:xfrm>
              <a:off x="9052560" y="1508760"/>
              <a:ext cx="914400" cy="365760"/>
            </a:xfrm>
            <a:prstGeom prst="roundRect">
              <a:avLst>
                <a:gd name="adj" fmla="val 11332"/>
              </a:avLst>
            </a:prstGeom>
            <a:solidFill>
              <a:srgbClr val="664E9C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Translation Walker</a:t>
              </a:r>
            </a:p>
          </p:txBody>
        </p:sp>
        <p:cxnSp>
          <p:nvCxnSpPr>
            <p:cNvPr id="57" name="Elbow Connector 56"/>
            <p:cNvCxnSpPr/>
            <p:nvPr/>
          </p:nvCxnSpPr>
          <p:spPr>
            <a:xfrm>
              <a:off x="8595360" y="2148840"/>
              <a:ext cx="2377440" cy="182880"/>
            </a:xfrm>
            <a:prstGeom prst="bentConnector3">
              <a:avLst>
                <a:gd name="adj1" fmla="val 63621"/>
              </a:avLst>
            </a:prstGeom>
            <a:ln w="19050">
              <a:solidFill>
                <a:srgbClr val="00A26C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646F861-6D27-4CD5-98D0-BB7BB0050EFC}"/>
                </a:ext>
              </a:extLst>
            </p:cNvPr>
            <p:cNvSpPr txBox="1"/>
            <p:nvPr/>
          </p:nvSpPr>
          <p:spPr>
            <a:xfrm>
              <a:off x="8824297" y="1965960"/>
              <a:ext cx="1231152" cy="170729"/>
            </a:xfrm>
            <a:prstGeom prst="rect">
              <a:avLst/>
            </a:prstGeom>
            <a:noFill/>
          </p:spPr>
          <p:txBody>
            <a:bodyPr wrap="none" lIns="18288" tIns="0" rIns="18288" bIns="0" rtlCol="0">
              <a:spAutoFit/>
            </a:bodyPr>
            <a:lstStyle/>
            <a:p>
              <a:pPr algn="ctr"/>
              <a:r>
                <a:rPr lang="en-US" sz="900" b="1" dirty="0">
                  <a:solidFill>
                    <a:srgbClr val="00A2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Physical Address</a:t>
              </a:r>
            </a:p>
          </p:txBody>
        </p:sp>
        <p:cxnSp>
          <p:nvCxnSpPr>
            <p:cNvPr id="60" name="Straight Arrow Connector 59"/>
            <p:cNvCxnSpPr>
              <a:stCxn id="56" idx="3"/>
              <a:endCxn id="54" idx="1"/>
            </p:cNvCxnSpPr>
            <p:nvPr/>
          </p:nvCxnSpPr>
          <p:spPr>
            <a:xfrm>
              <a:off x="9966960" y="1691640"/>
              <a:ext cx="1004161" cy="9752"/>
            </a:xfrm>
            <a:prstGeom prst="straightConnector1">
              <a:avLst/>
            </a:prstGeom>
            <a:ln w="19050">
              <a:solidFill>
                <a:srgbClr val="B6321D"/>
              </a:solidFill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Elbow Connector 60"/>
            <p:cNvCxnSpPr>
              <a:endCxn id="56" idx="1"/>
            </p:cNvCxnSpPr>
            <p:nvPr/>
          </p:nvCxnSpPr>
          <p:spPr>
            <a:xfrm flipV="1">
              <a:off x="8595360" y="1691640"/>
              <a:ext cx="457200" cy="182880"/>
            </a:xfrm>
            <a:prstGeom prst="bentConnector3">
              <a:avLst>
                <a:gd name="adj1" fmla="val 50000"/>
              </a:avLst>
            </a:prstGeom>
            <a:ln w="19050">
              <a:solidFill>
                <a:srgbClr val="B6321D"/>
              </a:solidFill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: Rounded Corners 60">
              <a:extLst>
                <a:ext uri="{FF2B5EF4-FFF2-40B4-BE49-F238E27FC236}">
                  <a16:creationId xmlns:a16="http://schemas.microsoft.com/office/drawing/2014/main" id="{01E0DFEA-4B28-4496-987F-1DAF278F23C1}"/>
                </a:ext>
              </a:extLst>
            </p:cNvPr>
            <p:cNvSpPr/>
            <p:nvPr/>
          </p:nvSpPr>
          <p:spPr>
            <a:xfrm>
              <a:off x="8046720" y="1737360"/>
              <a:ext cx="548640" cy="548640"/>
            </a:xfrm>
            <a:prstGeom prst="roundRect">
              <a:avLst>
                <a:gd name="adj" fmla="val 13195"/>
              </a:avLst>
            </a:prstGeom>
            <a:solidFill>
              <a:srgbClr val="664E9C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TLB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E646F861-6D27-4CD5-98D0-BB7BB0050EFC}"/>
                </a:ext>
              </a:extLst>
            </p:cNvPr>
            <p:cNvSpPr txBox="1"/>
            <p:nvPr/>
          </p:nvSpPr>
          <p:spPr>
            <a:xfrm>
              <a:off x="8406665" y="1554480"/>
              <a:ext cx="371575" cy="189699"/>
            </a:xfrm>
            <a:prstGeom prst="rect">
              <a:avLst/>
            </a:prstGeom>
            <a:noFill/>
          </p:spPr>
          <p:txBody>
            <a:bodyPr wrap="none" lIns="18288" tIns="0" rIns="18288" bIns="0" rtlCol="0">
              <a:spAutoFit/>
            </a:bodyPr>
            <a:lstStyle/>
            <a:p>
              <a:pPr algn="r"/>
              <a:r>
                <a:rPr lang="en-US" sz="1000" i="1" dirty="0">
                  <a:solidFill>
                    <a:srgbClr val="B6321D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miss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E646F861-6D27-4CD5-98D0-BB7BB0050EFC}"/>
                </a:ext>
              </a:extLst>
            </p:cNvPr>
            <p:cNvSpPr txBox="1"/>
            <p:nvPr/>
          </p:nvSpPr>
          <p:spPr>
            <a:xfrm>
              <a:off x="8595360" y="2148840"/>
              <a:ext cx="211515" cy="189699"/>
            </a:xfrm>
            <a:prstGeom prst="rect">
              <a:avLst/>
            </a:prstGeom>
            <a:noFill/>
          </p:spPr>
          <p:txBody>
            <a:bodyPr wrap="none" lIns="18288" tIns="0" rIns="18288" bIns="0" rtlCol="0">
              <a:spAutoFit/>
            </a:bodyPr>
            <a:lstStyle/>
            <a:p>
              <a:r>
                <a:rPr lang="en-US" sz="1000" i="1" dirty="0">
                  <a:solidFill>
                    <a:srgbClr val="00A26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hit</a:t>
              </a:r>
            </a:p>
          </p:txBody>
        </p:sp>
        <p:cxnSp>
          <p:nvCxnSpPr>
            <p:cNvPr id="67" name="Elbow Connector 66"/>
            <p:cNvCxnSpPr>
              <a:stCxn id="70" idx="2"/>
              <a:endCxn id="64" idx="1"/>
            </p:cNvCxnSpPr>
            <p:nvPr/>
          </p:nvCxnSpPr>
          <p:spPr>
            <a:xfrm rot="16200000" flipH="1">
              <a:off x="7635240" y="1600200"/>
              <a:ext cx="91440" cy="731520"/>
            </a:xfrm>
            <a:prstGeom prst="bentConnector2">
              <a:avLst/>
            </a:prstGeom>
            <a:ln w="19050">
              <a:solidFill>
                <a:srgbClr val="B6321D"/>
              </a:solidFill>
              <a:headEnd type="none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/>
            <p:nvPr/>
          </p:nvCxnSpPr>
          <p:spPr>
            <a:xfrm>
              <a:off x="7863840" y="1354455"/>
              <a:ext cx="3108960" cy="0"/>
            </a:xfrm>
            <a:prstGeom prst="straightConnector1">
              <a:avLst/>
            </a:prstGeom>
            <a:ln w="19050">
              <a:solidFill>
                <a:srgbClr val="4169E1"/>
              </a:solidFill>
              <a:prstDash val="sysDot"/>
              <a:headEnd type="stealth" w="lg" len="lg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: Rounded Corners 271">
              <a:extLst>
                <a:ext uri="{FF2B5EF4-FFF2-40B4-BE49-F238E27FC236}">
                  <a16:creationId xmlns:a16="http://schemas.microsoft.com/office/drawing/2014/main" id="{CC31FF87-7981-40C9-BE24-551E07612486}"/>
                </a:ext>
              </a:extLst>
            </p:cNvPr>
            <p:cNvSpPr/>
            <p:nvPr/>
          </p:nvSpPr>
          <p:spPr>
            <a:xfrm>
              <a:off x="6766560" y="1335024"/>
              <a:ext cx="1097280" cy="585216"/>
            </a:xfrm>
            <a:prstGeom prst="roundRect">
              <a:avLst>
                <a:gd name="adj" fmla="val 7987"/>
              </a:avLst>
            </a:prstGeom>
            <a:solidFill>
              <a:srgbClr val="664E9C"/>
            </a:solidFill>
            <a:ln>
              <a:solidFill>
                <a:schemeClr val="tx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VIT</a:t>
              </a:r>
              <a:b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(VB Info Table)</a:t>
              </a:r>
              <a:br>
                <a:rPr lang="en-US" sz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10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Cache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439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43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8379413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4D1A78C-F6E1-7549-8C4D-64765DF3CD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6" y="813916"/>
            <a:ext cx="8725141" cy="5358911"/>
          </a:xfrm>
        </p:spPr>
        <p:txBody>
          <a:bodyPr/>
          <a:lstStyle/>
          <a:p>
            <a:pPr>
              <a:lnSpc>
                <a:spcPct val="100000"/>
              </a:lnSpc>
            </a:pPr>
            <a:endParaRPr lang="en-CA" sz="1000" dirty="0"/>
          </a:p>
          <a:p>
            <a:pPr>
              <a:lnSpc>
                <a:spcPct val="100000"/>
              </a:lnSpc>
            </a:pPr>
            <a:r>
              <a:rPr lang="en-CA" sz="2800" b="1" dirty="0"/>
              <a:t>Many optimizations not easily attainable before</a:t>
            </a:r>
          </a:p>
          <a:p>
            <a:pPr>
              <a:lnSpc>
                <a:spcPct val="100000"/>
              </a:lnSpc>
            </a:pPr>
            <a:endParaRPr lang="en-CA" sz="1600" dirty="0"/>
          </a:p>
          <a:p>
            <a:pPr>
              <a:lnSpc>
                <a:spcPct val="100000"/>
              </a:lnSpc>
            </a:pPr>
            <a:r>
              <a:rPr lang="en-CA" sz="2800" b="1" dirty="0"/>
              <a:t>Examples: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sz="2400" dirty="0"/>
              <a:t>Appropriately sized process address space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sz="2400" dirty="0"/>
              <a:t>Flexible address translation structures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sz="2400" dirty="0"/>
              <a:t>Communicating data semantics to the hardware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dirty="0"/>
              <a:t>Inherently virtual caches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dirty="0"/>
              <a:t>Delayed physical memory allocation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sz="2400" dirty="0"/>
              <a:t>Eliminating 2D page walks in virtual machines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r>
              <a:rPr lang="en-CA" sz="2400" dirty="0"/>
              <a:t>Early memory reservation mechanism</a:t>
            </a:r>
          </a:p>
          <a:p>
            <a:pPr lvl="1">
              <a:lnSpc>
                <a:spcPct val="100000"/>
              </a:lnSpc>
              <a:spcBef>
                <a:spcPts val="1000"/>
              </a:spcBef>
            </a:pPr>
            <a:endParaRPr lang="en-CA" sz="2400" dirty="0"/>
          </a:p>
          <a:p>
            <a:endParaRPr lang="en-CA" sz="2400" dirty="0"/>
          </a:p>
        </p:txBody>
      </p:sp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spc="-50" dirty="0"/>
              <a:t>Optimizations Naturally Enabled by VBI</a:t>
            </a:r>
          </a:p>
        </p:txBody>
      </p:sp>
      <p:sp>
        <p:nvSpPr>
          <p:cNvPr id="59" name="Slide Number Placeholder 2">
            <a:extLst>
              <a:ext uri="{FF2B5EF4-FFF2-40B4-BE49-F238E27FC236}">
                <a16:creationId xmlns:a16="http://schemas.microsoft.com/office/drawing/2014/main" id="{185FE181-A49D-8A43-9E2D-4CAD28DE0B2B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44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A1949A-6C6C-544A-9B65-6C66F43CF63C}"/>
              </a:ext>
            </a:extLst>
          </p:cNvPr>
          <p:cNvSpPr/>
          <p:nvPr/>
        </p:nvSpPr>
        <p:spPr>
          <a:xfrm>
            <a:off x="579120" y="2653524"/>
            <a:ext cx="8346706" cy="1353397"/>
          </a:xfrm>
          <a:prstGeom prst="roundRect">
            <a:avLst>
              <a:gd name="adj" fmla="val 9098"/>
            </a:avLst>
          </a:prstGeom>
          <a:noFill/>
          <a:ln w="5715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335147-EADD-B549-B286-EA33FFB2A53E}"/>
              </a:ext>
            </a:extLst>
          </p:cNvPr>
          <p:cNvSpPr txBox="1"/>
          <p:nvPr/>
        </p:nvSpPr>
        <p:spPr>
          <a:xfrm>
            <a:off x="7529780" y="2769221"/>
            <a:ext cx="1301958" cy="11825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  <a:t>Achieved</a:t>
            </a:r>
            <a:b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  <a:t>through</a:t>
            </a:r>
            <a:b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  <a:t>guiding</a:t>
            </a:r>
            <a:b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2200" b="1" i="1" dirty="0">
                <a:solidFill>
                  <a:schemeClr val="accent1">
                    <a:lumMod val="75000"/>
                  </a:schemeClr>
                </a:solidFill>
              </a:rPr>
              <a:t>principles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CA1949A-6C6C-544A-9B65-6C66F43CF63C}"/>
              </a:ext>
            </a:extLst>
          </p:cNvPr>
          <p:cNvSpPr/>
          <p:nvPr/>
        </p:nvSpPr>
        <p:spPr>
          <a:xfrm>
            <a:off x="596608" y="4134999"/>
            <a:ext cx="8346706" cy="1343749"/>
          </a:xfrm>
          <a:prstGeom prst="roundRect">
            <a:avLst>
              <a:gd name="adj" fmla="val 7569"/>
            </a:avLst>
          </a:prstGeom>
          <a:noFill/>
          <a:ln w="57150">
            <a:solidFill>
              <a:schemeClr val="accent6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335147-EADD-B549-B286-EA33FFB2A53E}"/>
              </a:ext>
            </a:extLst>
          </p:cNvPr>
          <p:cNvSpPr txBox="1"/>
          <p:nvPr/>
        </p:nvSpPr>
        <p:spPr>
          <a:xfrm>
            <a:off x="6101480" y="5626580"/>
            <a:ext cx="2786538" cy="369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200" b="1" i="1" dirty="0">
                <a:solidFill>
                  <a:srgbClr val="C00000"/>
                </a:solidFill>
              </a:rPr>
              <a:t>Covered in our paper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FCA1949A-6C6C-544A-9B65-6C66F43CF63C}"/>
              </a:ext>
            </a:extLst>
          </p:cNvPr>
          <p:cNvSpPr/>
          <p:nvPr/>
        </p:nvSpPr>
        <p:spPr>
          <a:xfrm>
            <a:off x="596608" y="5618315"/>
            <a:ext cx="8346706" cy="369973"/>
          </a:xfrm>
          <a:prstGeom prst="roundRect">
            <a:avLst>
              <a:gd name="adj" fmla="val 17429"/>
            </a:avLst>
          </a:prstGeom>
          <a:noFill/>
          <a:ln w="571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335147-EADD-B549-B286-EA33FFB2A53E}"/>
              </a:ext>
            </a:extLst>
          </p:cNvPr>
          <p:cNvSpPr txBox="1"/>
          <p:nvPr/>
        </p:nvSpPr>
        <p:spPr>
          <a:xfrm>
            <a:off x="7752002" y="4521657"/>
            <a:ext cx="1136016" cy="6408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2200" b="1" i="1" dirty="0">
                <a:solidFill>
                  <a:schemeClr val="accent6">
                    <a:lumMod val="75000"/>
                  </a:schemeClr>
                </a:solidFill>
              </a:rPr>
              <a:t>Covered</a:t>
            </a:r>
            <a:br>
              <a:rPr lang="en-US" sz="2200" b="1" i="1" dirty="0">
                <a:solidFill>
                  <a:schemeClr val="accent6">
                    <a:lumMod val="75000"/>
                  </a:schemeClr>
                </a:solidFill>
              </a:rPr>
            </a:br>
            <a:r>
              <a:rPr lang="en-US" sz="2200" b="1" i="1" dirty="0">
                <a:solidFill>
                  <a:schemeClr val="accent6">
                    <a:lumMod val="75000"/>
                  </a:schemeClr>
                </a:solidFill>
              </a:rPr>
              <a:t>next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6791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14" grpId="0" animBg="1"/>
      <p:bldP spid="17" grpId="0"/>
      <p:bldP spid="19" grpId="0" animBg="1"/>
      <p:bldP spid="1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A4E05-4DD2-C748-983D-90A31E95C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CA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Inherently virtual caches</a:t>
            </a:r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2800" dirty="0"/>
              <a:t>Delayed physical memory allocation</a:t>
            </a:r>
            <a:endParaRPr lang="en-US" sz="28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Eliminating 2D page walks in virtual machines</a:t>
            </a:r>
            <a:endParaRPr lang="en-US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lnSpc>
                <a:spcPct val="200000"/>
              </a:lnSpc>
            </a:pPr>
            <a:endParaRPr lang="en-US" sz="3200" dirty="0"/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5260D8-D1B4-4F4B-83BA-3F8F030CD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Example Optimizations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65846A1-2A5C-2144-A1FB-0684663E149E}"/>
              </a:ext>
            </a:extLst>
          </p:cNvPr>
          <p:cNvSpPr/>
          <p:nvPr/>
        </p:nvSpPr>
        <p:spPr>
          <a:xfrm>
            <a:off x="520243" y="2119748"/>
            <a:ext cx="8229600" cy="798264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1FBDC041-207E-FC49-8FF9-13ABD5221B4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66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84A21355-D148-AB41-B141-226E1E2FBD07}"/>
              </a:ext>
            </a:extLst>
          </p:cNvPr>
          <p:cNvSpPr txBox="1"/>
          <p:nvPr/>
        </p:nvSpPr>
        <p:spPr>
          <a:xfrm>
            <a:off x="7109096" y="6114819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9C4869-9AD4-9842-8261-B7A7D1870FEE}"/>
              </a:ext>
            </a:extLst>
          </p:cNvPr>
          <p:cNvSpPr txBox="1"/>
          <p:nvPr/>
        </p:nvSpPr>
        <p:spPr>
          <a:xfrm>
            <a:off x="1421719" y="6106700"/>
            <a:ext cx="325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Conventional Virtual Memory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5FBC2959-1E89-9A44-A290-E46CA350B7CE}"/>
              </a:ext>
            </a:extLst>
          </p:cNvPr>
          <p:cNvSpPr txBox="1"/>
          <p:nvPr/>
        </p:nvSpPr>
        <p:spPr>
          <a:xfrm>
            <a:off x="3243789" y="5591599"/>
            <a:ext cx="2650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virtually-tagged</a:t>
            </a:r>
          </a:p>
          <a:p>
            <a:pPr algn="ctr"/>
            <a:r>
              <a:rPr lang="en-US" sz="1400" b="1" dirty="0"/>
              <a:t>(VIVT)</a:t>
            </a:r>
          </a:p>
        </p:txBody>
      </p:sp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Inherently Virtual Caches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46</a:t>
            </a:fld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FA38B6-BB39-7D48-89BA-27F32B3ACA3A}"/>
              </a:ext>
            </a:extLst>
          </p:cNvPr>
          <p:cNvSpPr/>
          <p:nvPr/>
        </p:nvSpPr>
        <p:spPr>
          <a:xfrm flipH="1">
            <a:off x="355359" y="2282539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VIPT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26CF863-C255-7A46-A5DA-A7411ECB0E24}"/>
              </a:ext>
            </a:extLst>
          </p:cNvPr>
          <p:cNvSpPr/>
          <p:nvPr/>
        </p:nvSpPr>
        <p:spPr>
          <a:xfrm>
            <a:off x="1306907" y="1084436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F7947D0-371F-634F-9758-47ED61D71B76}"/>
              </a:ext>
            </a:extLst>
          </p:cNvPr>
          <p:cNvSpPr/>
          <p:nvPr/>
        </p:nvSpPr>
        <p:spPr>
          <a:xfrm>
            <a:off x="337389" y="5136310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3868796-9BB7-9644-B207-8E3B709434E4}"/>
              </a:ext>
            </a:extLst>
          </p:cNvPr>
          <p:cNvSpPr/>
          <p:nvPr/>
        </p:nvSpPr>
        <p:spPr>
          <a:xfrm flipH="1">
            <a:off x="2246359" y="2282539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D14D6DCE-F32B-394C-8409-6A9AE1CE1E2F}"/>
              </a:ext>
            </a:extLst>
          </p:cNvPr>
          <p:cNvCxnSpPr>
            <a:cxnSpLocks/>
            <a:stCxn id="9" idx="0"/>
            <a:endCxn id="36" idx="0"/>
          </p:cNvCxnSpPr>
          <p:nvPr/>
        </p:nvCxnSpPr>
        <p:spPr>
          <a:xfrm rot="5400000" flipH="1" flipV="1">
            <a:off x="1760351" y="1470856"/>
            <a:ext cx="12700" cy="1623366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C850EE-B54F-1042-A057-445EAB3ACCA6}"/>
              </a:ext>
            </a:extLst>
          </p:cNvPr>
          <p:cNvCxnSpPr>
            <a:stCxn id="11" idx="2"/>
          </p:cNvCxnSpPr>
          <p:nvPr/>
        </p:nvCxnSpPr>
        <p:spPr>
          <a:xfrm>
            <a:off x="1776633" y="1560425"/>
            <a:ext cx="0" cy="48958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7CD72FC-BDC0-2D47-8BCE-C48931C397A9}"/>
              </a:ext>
            </a:extLst>
          </p:cNvPr>
          <p:cNvCxnSpPr>
            <a:stCxn id="36" idx="3"/>
          </p:cNvCxnSpPr>
          <p:nvPr/>
        </p:nvCxnSpPr>
        <p:spPr>
          <a:xfrm flipH="1">
            <a:off x="1541978" y="2612620"/>
            <a:ext cx="7043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83B98F1-E0D3-E74C-A286-92A38A05C3F5}"/>
              </a:ext>
            </a:extLst>
          </p:cNvPr>
          <p:cNvCxnSpPr>
            <a:cxnSpLocks/>
            <a:stCxn id="36" idx="2"/>
          </p:cNvCxnSpPr>
          <p:nvPr/>
        </p:nvCxnSpPr>
        <p:spPr>
          <a:xfrm flipH="1">
            <a:off x="2568169" y="2942701"/>
            <a:ext cx="3865" cy="219360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ED3E38F-0579-EF46-97D5-E898DFD878B4}"/>
              </a:ext>
            </a:extLst>
          </p:cNvPr>
          <p:cNvSpPr txBox="1"/>
          <p:nvPr/>
        </p:nvSpPr>
        <p:spPr>
          <a:xfrm>
            <a:off x="1794838" y="1554415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62F7F7-EAFC-804D-8A97-1B38D4DE609F}"/>
              </a:ext>
            </a:extLst>
          </p:cNvPr>
          <p:cNvSpPr txBox="1"/>
          <p:nvPr/>
        </p:nvSpPr>
        <p:spPr>
          <a:xfrm>
            <a:off x="2597467" y="2956858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6CA3BCF-EBED-734D-944D-769BD6AA6EEA}"/>
              </a:ext>
            </a:extLst>
          </p:cNvPr>
          <p:cNvSpPr txBox="1"/>
          <p:nvPr/>
        </p:nvSpPr>
        <p:spPr>
          <a:xfrm>
            <a:off x="1894168" y="2344807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hit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928D88-B09D-C845-8251-973F069A9FA6}"/>
              </a:ext>
            </a:extLst>
          </p:cNvPr>
          <p:cNvSpPr txBox="1"/>
          <p:nvPr/>
        </p:nvSpPr>
        <p:spPr>
          <a:xfrm>
            <a:off x="1528172" y="2624385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517DCF48-2EB0-6045-BAF9-1F27207139DA}"/>
              </a:ext>
            </a:extLst>
          </p:cNvPr>
          <p:cNvSpPr/>
          <p:nvPr/>
        </p:nvSpPr>
        <p:spPr>
          <a:xfrm flipH="1">
            <a:off x="3990459" y="2322986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VIVT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71D59D6F-89B0-4846-8A9B-7240291E35FD}"/>
              </a:ext>
            </a:extLst>
          </p:cNvPr>
          <p:cNvSpPr/>
          <p:nvPr/>
        </p:nvSpPr>
        <p:spPr>
          <a:xfrm>
            <a:off x="4114042" y="1068959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6BA7F524-F011-724D-A295-63D04FE62A70}"/>
              </a:ext>
            </a:extLst>
          </p:cNvPr>
          <p:cNvSpPr/>
          <p:nvPr/>
        </p:nvSpPr>
        <p:spPr>
          <a:xfrm>
            <a:off x="3303609" y="5136310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937324D4-CF49-A945-AA0B-803ED094F59A}"/>
              </a:ext>
            </a:extLst>
          </p:cNvPr>
          <p:cNvSpPr/>
          <p:nvPr/>
        </p:nvSpPr>
        <p:spPr>
          <a:xfrm flipH="1">
            <a:off x="4258868" y="3818528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8961CE-D056-B242-BEB1-FFC02EFFA2E3}"/>
              </a:ext>
            </a:extLst>
          </p:cNvPr>
          <p:cNvSpPr txBox="1"/>
          <p:nvPr/>
        </p:nvSpPr>
        <p:spPr>
          <a:xfrm>
            <a:off x="4583368" y="1632586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4BE31BC-3759-374A-8D26-918086865730}"/>
              </a:ext>
            </a:extLst>
          </p:cNvPr>
          <p:cNvSpPr txBox="1"/>
          <p:nvPr/>
        </p:nvSpPr>
        <p:spPr>
          <a:xfrm>
            <a:off x="4569120" y="4582844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625E23D4-62B0-6D46-B2BF-AD50A0E0ED51}"/>
              </a:ext>
            </a:extLst>
          </p:cNvPr>
          <p:cNvCxnSpPr>
            <a:cxnSpLocks/>
            <a:stCxn id="59" idx="2"/>
            <a:endCxn id="58" idx="0"/>
          </p:cNvCxnSpPr>
          <p:nvPr/>
        </p:nvCxnSpPr>
        <p:spPr>
          <a:xfrm>
            <a:off x="4583768" y="1544948"/>
            <a:ext cx="0" cy="77803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F7C376E-58C9-B945-9DD1-9FE4B638DA7E}"/>
              </a:ext>
            </a:extLst>
          </p:cNvPr>
          <p:cNvCxnSpPr>
            <a:cxnSpLocks/>
            <a:stCxn id="58" idx="2"/>
            <a:endCxn id="61" idx="0"/>
          </p:cNvCxnSpPr>
          <p:nvPr/>
        </p:nvCxnSpPr>
        <p:spPr>
          <a:xfrm>
            <a:off x="4583768" y="3420266"/>
            <a:ext cx="775" cy="39826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1D0CB4B-6D74-4647-A63B-0B047BEFDEEB}"/>
              </a:ext>
            </a:extLst>
          </p:cNvPr>
          <p:cNvCxnSpPr>
            <a:cxnSpLocks/>
            <a:stCxn id="61" idx="2"/>
            <a:endCxn id="60" idx="0"/>
          </p:cNvCxnSpPr>
          <p:nvPr/>
        </p:nvCxnSpPr>
        <p:spPr>
          <a:xfrm flipH="1">
            <a:off x="4583769" y="4478690"/>
            <a:ext cx="774" cy="6576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833782" y="2315278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952256" y="1067492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6146931" y="5141206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7101416" y="3812426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7390503" y="1629140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90DC756-976B-4C44-8408-268F7540E7CA}"/>
              </a:ext>
            </a:extLst>
          </p:cNvPr>
          <p:cNvSpPr txBox="1"/>
          <p:nvPr/>
        </p:nvSpPr>
        <p:spPr>
          <a:xfrm>
            <a:off x="7430139" y="4564436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  <a:stCxn id="115" idx="2"/>
            <a:endCxn id="118" idx="0"/>
          </p:cNvCxnSpPr>
          <p:nvPr/>
        </p:nvCxnSpPr>
        <p:spPr>
          <a:xfrm>
            <a:off x="7427091" y="3412558"/>
            <a:ext cx="0" cy="39986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184A17F-59B1-2F47-AE02-5AB1E0862968}"/>
              </a:ext>
            </a:extLst>
          </p:cNvPr>
          <p:cNvCxnSpPr>
            <a:cxnSpLocks/>
            <a:stCxn id="118" idx="2"/>
            <a:endCxn id="117" idx="0"/>
          </p:cNvCxnSpPr>
          <p:nvPr/>
        </p:nvCxnSpPr>
        <p:spPr>
          <a:xfrm>
            <a:off x="7427091" y="4472588"/>
            <a:ext cx="0" cy="6686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A46357DA-84E9-A544-851B-79B435B0F135}"/>
              </a:ext>
            </a:extLst>
          </p:cNvPr>
          <p:cNvCxnSpPr>
            <a:stCxn id="67" idx="1"/>
            <a:endCxn id="61" idx="3"/>
          </p:cNvCxnSpPr>
          <p:nvPr/>
        </p:nvCxnSpPr>
        <p:spPr>
          <a:xfrm rot="10800000" flipV="1">
            <a:off x="4258868" y="1894195"/>
            <a:ext cx="324500" cy="2254413"/>
          </a:xfrm>
          <a:prstGeom prst="bentConnector3">
            <a:avLst>
              <a:gd name="adj1" fmla="val 263090"/>
            </a:avLst>
          </a:prstGeom>
          <a:ln w="28575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58BDB4C-7229-DD40-82FF-337276BA4856}"/>
              </a:ext>
            </a:extLst>
          </p:cNvPr>
          <p:cNvSpPr txBox="1"/>
          <p:nvPr/>
        </p:nvSpPr>
        <p:spPr>
          <a:xfrm>
            <a:off x="3132040" y="1559853"/>
            <a:ext cx="994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permission check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C49EFD2-CFEE-8647-AEE1-56AC04B8A6AB}"/>
              </a:ext>
            </a:extLst>
          </p:cNvPr>
          <p:cNvSpPr txBox="1"/>
          <p:nvPr/>
        </p:nvSpPr>
        <p:spPr>
          <a:xfrm>
            <a:off x="3668390" y="4699928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page walk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AA9ACB9-2CEE-3A47-9C41-D55C2E16C933}"/>
              </a:ext>
            </a:extLst>
          </p:cNvPr>
          <p:cNvSpPr txBox="1"/>
          <p:nvPr/>
        </p:nvSpPr>
        <p:spPr>
          <a:xfrm>
            <a:off x="4044395" y="4467438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6CE8AC29-66FD-424B-A416-8A60D0701374}"/>
              </a:ext>
            </a:extLst>
          </p:cNvPr>
          <p:cNvSpPr/>
          <p:nvPr/>
        </p:nvSpPr>
        <p:spPr>
          <a:xfrm flipH="1">
            <a:off x="3986654" y="2317595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VIVT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Cache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EA9DE09-EE3F-2E41-A437-05F9FDD2D86A}"/>
              </a:ext>
            </a:extLst>
          </p:cNvPr>
          <p:cNvSpPr txBox="1"/>
          <p:nvPr/>
        </p:nvSpPr>
        <p:spPr>
          <a:xfrm>
            <a:off x="3991807" y="2441228"/>
            <a:ext cx="1281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</a:rPr>
              <a:t>Synonyms</a:t>
            </a:r>
          </a:p>
          <a:p>
            <a:pPr algn="ctr"/>
            <a:r>
              <a:rPr lang="en-US" sz="1600" b="1" dirty="0">
                <a:solidFill>
                  <a:srgbClr val="FF0000"/>
                </a:solidFill>
              </a:rPr>
              <a:t>&amp;</a:t>
            </a:r>
          </a:p>
          <a:p>
            <a:pPr algn="ctr"/>
            <a:r>
              <a:rPr lang="en-US" sz="1600" b="1" dirty="0">
                <a:solidFill>
                  <a:srgbClr val="FF0000"/>
                </a:solidFill>
              </a:rPr>
              <a:t>homonyms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7421982" y="1543481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5263BD7F-4B44-5B4E-8E64-9DBD4C256993}"/>
              </a:ext>
            </a:extLst>
          </p:cNvPr>
          <p:cNvSpPr txBox="1"/>
          <p:nvPr/>
        </p:nvSpPr>
        <p:spPr>
          <a:xfrm>
            <a:off x="4592783" y="3443762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436106" y="3466714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4633E1C0-3C3F-4F4F-A6B9-D6FE7B2DD8E2}"/>
              </a:ext>
            </a:extLst>
          </p:cNvPr>
          <p:cNvGrpSpPr/>
          <p:nvPr/>
        </p:nvGrpSpPr>
        <p:grpSpPr>
          <a:xfrm>
            <a:off x="6817303" y="1704102"/>
            <a:ext cx="1194800" cy="393745"/>
            <a:chOff x="6782205" y="2196874"/>
            <a:chExt cx="1194800" cy="393745"/>
          </a:xfrm>
        </p:grpSpPr>
        <p:sp>
          <p:nvSpPr>
            <p:cNvPr id="139" name="Rounded Rectangle 138">
              <a:extLst>
                <a:ext uri="{FF2B5EF4-FFF2-40B4-BE49-F238E27FC236}">
                  <a16:creationId xmlns:a16="http://schemas.microsoft.com/office/drawing/2014/main" id="{07DE3F3A-28F2-1F4B-A088-D6D2722486DC}"/>
                </a:ext>
              </a:extLst>
            </p:cNvPr>
            <p:cNvSpPr/>
            <p:nvPr/>
          </p:nvSpPr>
          <p:spPr>
            <a:xfrm flipH="1">
              <a:off x="6782205" y="2196874"/>
              <a:ext cx="1178321" cy="373175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dirty="0">
                <a:solidFill>
                  <a:srgbClr val="4169E1"/>
                </a:solidFill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A4834134-2582-134D-AB24-6074B43744CA}"/>
                </a:ext>
              </a:extLst>
            </p:cNvPr>
            <p:cNvSpPr txBox="1"/>
            <p:nvPr/>
          </p:nvSpPr>
          <p:spPr>
            <a:xfrm>
              <a:off x="6852302" y="2226545"/>
              <a:ext cx="1124703" cy="364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980"/>
                </a:lnSpc>
              </a:pPr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</a:rPr>
                <a:t>permission check</a:t>
              </a:r>
            </a:p>
          </p:txBody>
        </p:sp>
      </p:grpSp>
      <p:sp>
        <p:nvSpPr>
          <p:cNvPr id="204" name="Rounded Rectangle 203">
            <a:extLst>
              <a:ext uri="{FF2B5EF4-FFF2-40B4-BE49-F238E27FC236}">
                <a16:creationId xmlns:a16="http://schemas.microsoft.com/office/drawing/2014/main" id="{8DA60EB2-1B88-B04E-AE1A-C3268932C2FC}"/>
              </a:ext>
            </a:extLst>
          </p:cNvPr>
          <p:cNvSpPr/>
          <p:nvPr/>
        </p:nvSpPr>
        <p:spPr>
          <a:xfrm flipH="1">
            <a:off x="6841426" y="2305264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Cache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64C4AA93-97CE-E141-B051-F2AEE035AA3E}"/>
              </a:ext>
            </a:extLst>
          </p:cNvPr>
          <p:cNvSpPr txBox="1"/>
          <p:nvPr/>
        </p:nvSpPr>
        <p:spPr>
          <a:xfrm>
            <a:off x="6837754" y="2328613"/>
            <a:ext cx="1281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No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Synonyms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&amp;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homonyms</a:t>
            </a: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C49ED0F3-154E-1442-8E9A-691A77F0C9B4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948668" y="3379819"/>
            <a:ext cx="0" cy="1756491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90318033-3B34-8D4D-A7FE-AE141B326C21}"/>
              </a:ext>
            </a:extLst>
          </p:cNvPr>
          <p:cNvSpPr txBox="1"/>
          <p:nvPr/>
        </p:nvSpPr>
        <p:spPr>
          <a:xfrm>
            <a:off x="921329" y="3432100"/>
            <a:ext cx="7878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  <a:p>
            <a:endParaRPr lang="en-US" sz="1400" dirty="0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E10C30ED-ACA8-B841-B9E8-E4E96F299B54}"/>
              </a:ext>
            </a:extLst>
          </p:cNvPr>
          <p:cNvSpPr/>
          <p:nvPr/>
        </p:nvSpPr>
        <p:spPr>
          <a:xfrm>
            <a:off x="3121347" y="743181"/>
            <a:ext cx="2781814" cy="5474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A0D26474-E19E-8D4E-94BA-E13C5C962B3A}"/>
              </a:ext>
            </a:extLst>
          </p:cNvPr>
          <p:cNvSpPr txBox="1"/>
          <p:nvPr/>
        </p:nvSpPr>
        <p:spPr>
          <a:xfrm>
            <a:off x="2598354" y="3144532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page walk</a:t>
            </a:r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540FF348-8E4A-AE47-8CD9-705CD3C78605}"/>
              </a:ext>
            </a:extLst>
          </p:cNvPr>
          <p:cNvSpPr/>
          <p:nvPr/>
        </p:nvSpPr>
        <p:spPr>
          <a:xfrm>
            <a:off x="6097525" y="877933"/>
            <a:ext cx="2850989" cy="55407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036D7C2C-B4D2-1041-BD72-92CA608797A1}"/>
              </a:ext>
            </a:extLst>
          </p:cNvPr>
          <p:cNvSpPr txBox="1"/>
          <p:nvPr/>
        </p:nvSpPr>
        <p:spPr>
          <a:xfrm>
            <a:off x="7948267" y="1629079"/>
            <a:ext cx="1115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system-wide</a:t>
            </a:r>
          </a:p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unique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ADFD12CA-CD9E-6646-9E02-E5BCE8349B9D}"/>
              </a:ext>
            </a:extLst>
          </p:cNvPr>
          <p:cNvSpPr txBox="1"/>
          <p:nvPr/>
        </p:nvSpPr>
        <p:spPr>
          <a:xfrm>
            <a:off x="259951" y="5574486"/>
            <a:ext cx="2762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physically-tagged</a:t>
            </a:r>
          </a:p>
          <a:p>
            <a:pPr algn="ctr"/>
            <a:r>
              <a:rPr lang="en-US" sz="1400" b="1" dirty="0"/>
              <a:t>(VIPT)</a:t>
            </a:r>
          </a:p>
        </p:txBody>
      </p: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F50B85F8-04C1-C045-A01B-680AC9FB925A}"/>
              </a:ext>
            </a:extLst>
          </p:cNvPr>
          <p:cNvCxnSpPr>
            <a:cxnSpLocks/>
          </p:cNvCxnSpPr>
          <p:nvPr/>
        </p:nvCxnSpPr>
        <p:spPr>
          <a:xfrm>
            <a:off x="6010674" y="877933"/>
            <a:ext cx="0" cy="5084677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6763911-6DC8-144C-842F-D3066E322E98}"/>
              </a:ext>
            </a:extLst>
          </p:cNvPr>
          <p:cNvSpPr/>
          <p:nvPr/>
        </p:nvSpPr>
        <p:spPr>
          <a:xfrm>
            <a:off x="259950" y="877932"/>
            <a:ext cx="5686769" cy="5540707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55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500"/>
                            </p:stCondLst>
                            <p:childTnLst>
                              <p:par>
                                <p:cTn id="1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xit" presetSubtype="0" repeatCount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1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3.05556E-6 -4.44444E-6 L 0.07291 0.0007 " pathEditMode="relative" rAng="0" ptsTypes="AA">
                                      <p:cBhvr>
                                        <p:cTn id="164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6" y="23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4" grpId="0"/>
      <p:bldP spid="54" grpId="1"/>
      <p:bldP spid="55" grpId="0"/>
      <p:bldP spid="55" grpId="1"/>
      <p:bldP spid="55" grpId="2"/>
      <p:bldP spid="67" grpId="0"/>
      <p:bldP spid="70" grpId="0"/>
      <p:bldP spid="119" grpId="0"/>
      <p:bldP spid="119" grpId="1"/>
      <p:bldP spid="120" grpId="0"/>
      <p:bldP spid="128" grpId="0"/>
      <p:bldP spid="129" grpId="0"/>
      <p:bldP spid="130" grpId="0"/>
      <p:bldP spid="132" grpId="0" animBg="1"/>
      <p:bldP spid="131" grpId="0"/>
      <p:bldP spid="160" grpId="0"/>
      <p:bldP spid="170" grpId="0"/>
      <p:bldP spid="204" grpId="0" animBg="1"/>
      <p:bldP spid="203" grpId="0"/>
      <p:bldP spid="227" grpId="0"/>
      <p:bldP spid="231" grpId="0" animBg="1"/>
      <p:bldP spid="127" grpId="0"/>
      <p:bldP spid="232" grpId="0" animBg="1"/>
      <p:bldP spid="239" grpId="0"/>
      <p:bldP spid="239" grpId="1"/>
      <p:bldP spid="248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Box 68">
            <a:extLst>
              <a:ext uri="{FF2B5EF4-FFF2-40B4-BE49-F238E27FC236}">
                <a16:creationId xmlns:a16="http://schemas.microsoft.com/office/drawing/2014/main" id="{06D953B1-DCB3-E146-BCD3-9EE5C7C6BEA5}"/>
              </a:ext>
            </a:extLst>
          </p:cNvPr>
          <p:cNvSpPr txBox="1"/>
          <p:nvPr/>
        </p:nvSpPr>
        <p:spPr>
          <a:xfrm>
            <a:off x="1421719" y="6106700"/>
            <a:ext cx="325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Conventional Virtual Memory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6BE1757-329D-6049-8922-699BF2B464D6}"/>
              </a:ext>
            </a:extLst>
          </p:cNvPr>
          <p:cNvSpPr txBox="1"/>
          <p:nvPr/>
        </p:nvSpPr>
        <p:spPr>
          <a:xfrm>
            <a:off x="7109096" y="6114819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241" name="TextBox 240">
            <a:extLst>
              <a:ext uri="{FF2B5EF4-FFF2-40B4-BE49-F238E27FC236}">
                <a16:creationId xmlns:a16="http://schemas.microsoft.com/office/drawing/2014/main" id="{5FBC2959-1E89-9A44-A290-E46CA350B7CE}"/>
              </a:ext>
            </a:extLst>
          </p:cNvPr>
          <p:cNvSpPr txBox="1"/>
          <p:nvPr/>
        </p:nvSpPr>
        <p:spPr>
          <a:xfrm>
            <a:off x="3243789" y="5591599"/>
            <a:ext cx="26506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virtually-tagged</a:t>
            </a:r>
          </a:p>
          <a:p>
            <a:pPr algn="ctr"/>
            <a:r>
              <a:rPr lang="en-US" sz="1400" b="1" dirty="0"/>
              <a:t>(VIVT)</a:t>
            </a:r>
          </a:p>
        </p:txBody>
      </p:sp>
      <p:sp>
        <p:nvSpPr>
          <p:cNvPr id="242" name="TextBox 241">
            <a:extLst>
              <a:ext uri="{FF2B5EF4-FFF2-40B4-BE49-F238E27FC236}">
                <a16:creationId xmlns:a16="http://schemas.microsoft.com/office/drawing/2014/main" id="{9B6D3819-F827-FD40-AB12-D92E92BE0392}"/>
              </a:ext>
            </a:extLst>
          </p:cNvPr>
          <p:cNvSpPr txBox="1"/>
          <p:nvPr/>
        </p:nvSpPr>
        <p:spPr>
          <a:xfrm>
            <a:off x="6837383" y="5558805"/>
            <a:ext cx="1156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caches in VBI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47</a:t>
            </a:fld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FA38B6-BB39-7D48-89BA-27F32B3ACA3A}"/>
              </a:ext>
            </a:extLst>
          </p:cNvPr>
          <p:cNvSpPr/>
          <p:nvPr/>
        </p:nvSpPr>
        <p:spPr>
          <a:xfrm flipH="1">
            <a:off x="355359" y="2282539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VIPT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26CF863-C255-7A46-A5DA-A7411ECB0E24}"/>
              </a:ext>
            </a:extLst>
          </p:cNvPr>
          <p:cNvSpPr/>
          <p:nvPr/>
        </p:nvSpPr>
        <p:spPr>
          <a:xfrm>
            <a:off x="1306907" y="1084436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F7947D0-371F-634F-9758-47ED61D71B76}"/>
              </a:ext>
            </a:extLst>
          </p:cNvPr>
          <p:cNvSpPr/>
          <p:nvPr/>
        </p:nvSpPr>
        <p:spPr>
          <a:xfrm>
            <a:off x="337389" y="5136310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3868796-9BB7-9644-B207-8E3B709434E4}"/>
              </a:ext>
            </a:extLst>
          </p:cNvPr>
          <p:cNvSpPr/>
          <p:nvPr/>
        </p:nvSpPr>
        <p:spPr>
          <a:xfrm flipH="1">
            <a:off x="2246359" y="2282539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D14D6DCE-F32B-394C-8409-6A9AE1CE1E2F}"/>
              </a:ext>
            </a:extLst>
          </p:cNvPr>
          <p:cNvCxnSpPr>
            <a:cxnSpLocks/>
            <a:stCxn id="9" idx="0"/>
            <a:endCxn id="36" idx="0"/>
          </p:cNvCxnSpPr>
          <p:nvPr/>
        </p:nvCxnSpPr>
        <p:spPr>
          <a:xfrm rot="5400000" flipH="1" flipV="1">
            <a:off x="1760351" y="1470856"/>
            <a:ext cx="12700" cy="1623366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C850EE-B54F-1042-A057-445EAB3ACCA6}"/>
              </a:ext>
            </a:extLst>
          </p:cNvPr>
          <p:cNvCxnSpPr>
            <a:stCxn id="11" idx="2"/>
          </p:cNvCxnSpPr>
          <p:nvPr/>
        </p:nvCxnSpPr>
        <p:spPr>
          <a:xfrm>
            <a:off x="1776633" y="1560425"/>
            <a:ext cx="0" cy="48958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7CD72FC-BDC0-2D47-8BCE-C48931C397A9}"/>
              </a:ext>
            </a:extLst>
          </p:cNvPr>
          <p:cNvCxnSpPr>
            <a:stCxn id="36" idx="3"/>
          </p:cNvCxnSpPr>
          <p:nvPr/>
        </p:nvCxnSpPr>
        <p:spPr>
          <a:xfrm flipH="1">
            <a:off x="1541978" y="2612620"/>
            <a:ext cx="70438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383B98F1-E0D3-E74C-A286-92A38A05C3F5}"/>
              </a:ext>
            </a:extLst>
          </p:cNvPr>
          <p:cNvCxnSpPr>
            <a:cxnSpLocks/>
            <a:stCxn id="36" idx="2"/>
          </p:cNvCxnSpPr>
          <p:nvPr/>
        </p:nvCxnSpPr>
        <p:spPr>
          <a:xfrm flipH="1">
            <a:off x="2568169" y="2942701"/>
            <a:ext cx="3865" cy="219360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ED3E38F-0579-EF46-97D5-E898DFD878B4}"/>
              </a:ext>
            </a:extLst>
          </p:cNvPr>
          <p:cNvSpPr txBox="1"/>
          <p:nvPr/>
        </p:nvSpPr>
        <p:spPr>
          <a:xfrm>
            <a:off x="1794838" y="1554415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B662F7F7-EAFC-804D-8A97-1B38D4DE609F}"/>
              </a:ext>
            </a:extLst>
          </p:cNvPr>
          <p:cNvSpPr txBox="1"/>
          <p:nvPr/>
        </p:nvSpPr>
        <p:spPr>
          <a:xfrm>
            <a:off x="2597467" y="2956858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6CA3BCF-EBED-734D-944D-769BD6AA6EEA}"/>
              </a:ext>
            </a:extLst>
          </p:cNvPr>
          <p:cNvSpPr txBox="1"/>
          <p:nvPr/>
        </p:nvSpPr>
        <p:spPr>
          <a:xfrm>
            <a:off x="1894168" y="2344807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hit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928D88-B09D-C845-8251-973F069A9FA6}"/>
              </a:ext>
            </a:extLst>
          </p:cNvPr>
          <p:cNvSpPr txBox="1"/>
          <p:nvPr/>
        </p:nvSpPr>
        <p:spPr>
          <a:xfrm>
            <a:off x="1528172" y="2624385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sp>
        <p:nvSpPr>
          <p:cNvPr id="58" name="Rounded Rectangle 57">
            <a:extLst>
              <a:ext uri="{FF2B5EF4-FFF2-40B4-BE49-F238E27FC236}">
                <a16:creationId xmlns:a16="http://schemas.microsoft.com/office/drawing/2014/main" id="{517DCF48-2EB0-6045-BAF9-1F27207139DA}"/>
              </a:ext>
            </a:extLst>
          </p:cNvPr>
          <p:cNvSpPr/>
          <p:nvPr/>
        </p:nvSpPr>
        <p:spPr>
          <a:xfrm flipH="1">
            <a:off x="3990459" y="2322986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VIVT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71D59D6F-89B0-4846-8A9B-7240291E35FD}"/>
              </a:ext>
            </a:extLst>
          </p:cNvPr>
          <p:cNvSpPr/>
          <p:nvPr/>
        </p:nvSpPr>
        <p:spPr>
          <a:xfrm>
            <a:off x="4114042" y="1068959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6BA7F524-F011-724D-A295-63D04FE62A70}"/>
              </a:ext>
            </a:extLst>
          </p:cNvPr>
          <p:cNvSpPr/>
          <p:nvPr/>
        </p:nvSpPr>
        <p:spPr>
          <a:xfrm>
            <a:off x="3303609" y="5136310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937324D4-CF49-A945-AA0B-803ED094F59A}"/>
              </a:ext>
            </a:extLst>
          </p:cNvPr>
          <p:cNvSpPr/>
          <p:nvPr/>
        </p:nvSpPr>
        <p:spPr>
          <a:xfrm flipH="1">
            <a:off x="4258868" y="3818528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98961CE-D056-B242-BEB1-FFC02EFFA2E3}"/>
              </a:ext>
            </a:extLst>
          </p:cNvPr>
          <p:cNvSpPr txBox="1"/>
          <p:nvPr/>
        </p:nvSpPr>
        <p:spPr>
          <a:xfrm>
            <a:off x="4583368" y="1632586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34BE31BC-3759-374A-8D26-918086865730}"/>
              </a:ext>
            </a:extLst>
          </p:cNvPr>
          <p:cNvSpPr txBox="1"/>
          <p:nvPr/>
        </p:nvSpPr>
        <p:spPr>
          <a:xfrm>
            <a:off x="4569120" y="4582844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625E23D4-62B0-6D46-B2BF-AD50A0E0ED51}"/>
              </a:ext>
            </a:extLst>
          </p:cNvPr>
          <p:cNvCxnSpPr>
            <a:cxnSpLocks/>
            <a:stCxn id="59" idx="2"/>
            <a:endCxn id="58" idx="0"/>
          </p:cNvCxnSpPr>
          <p:nvPr/>
        </p:nvCxnSpPr>
        <p:spPr>
          <a:xfrm>
            <a:off x="4583768" y="1544948"/>
            <a:ext cx="0" cy="77803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6F7C376E-58C9-B945-9DD1-9FE4B638DA7E}"/>
              </a:ext>
            </a:extLst>
          </p:cNvPr>
          <p:cNvCxnSpPr>
            <a:cxnSpLocks/>
            <a:stCxn id="58" idx="2"/>
            <a:endCxn id="61" idx="0"/>
          </p:cNvCxnSpPr>
          <p:nvPr/>
        </p:nvCxnSpPr>
        <p:spPr>
          <a:xfrm>
            <a:off x="4583768" y="3420266"/>
            <a:ext cx="775" cy="398262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51D0CB4B-6D74-4647-A63B-0B047BEFDEEB}"/>
              </a:ext>
            </a:extLst>
          </p:cNvPr>
          <p:cNvCxnSpPr>
            <a:cxnSpLocks/>
            <a:stCxn id="61" idx="2"/>
            <a:endCxn id="60" idx="0"/>
          </p:cNvCxnSpPr>
          <p:nvPr/>
        </p:nvCxnSpPr>
        <p:spPr>
          <a:xfrm flipH="1">
            <a:off x="4583769" y="4478690"/>
            <a:ext cx="774" cy="65762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833782" y="2315278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952256" y="1067492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6146931" y="5141206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7101416" y="3812426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7390503" y="1629140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90DC756-976B-4C44-8408-268F7540E7CA}"/>
              </a:ext>
            </a:extLst>
          </p:cNvPr>
          <p:cNvSpPr txBox="1"/>
          <p:nvPr/>
        </p:nvSpPr>
        <p:spPr>
          <a:xfrm>
            <a:off x="7430139" y="4564436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  <a:stCxn id="115" idx="2"/>
            <a:endCxn id="118" idx="0"/>
          </p:cNvCxnSpPr>
          <p:nvPr/>
        </p:nvCxnSpPr>
        <p:spPr>
          <a:xfrm>
            <a:off x="7427091" y="3412558"/>
            <a:ext cx="0" cy="39986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184A17F-59B1-2F47-AE02-5AB1E0862968}"/>
              </a:ext>
            </a:extLst>
          </p:cNvPr>
          <p:cNvCxnSpPr>
            <a:cxnSpLocks/>
            <a:stCxn id="118" idx="2"/>
            <a:endCxn id="117" idx="0"/>
          </p:cNvCxnSpPr>
          <p:nvPr/>
        </p:nvCxnSpPr>
        <p:spPr>
          <a:xfrm>
            <a:off x="7427091" y="4472588"/>
            <a:ext cx="0" cy="6686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A46357DA-84E9-A544-851B-79B435B0F135}"/>
              </a:ext>
            </a:extLst>
          </p:cNvPr>
          <p:cNvCxnSpPr>
            <a:stCxn id="67" idx="1"/>
            <a:endCxn id="61" idx="3"/>
          </p:cNvCxnSpPr>
          <p:nvPr/>
        </p:nvCxnSpPr>
        <p:spPr>
          <a:xfrm rot="10800000" flipV="1">
            <a:off x="4258868" y="1894195"/>
            <a:ext cx="324500" cy="2254413"/>
          </a:xfrm>
          <a:prstGeom prst="bentConnector3">
            <a:avLst>
              <a:gd name="adj1" fmla="val 263090"/>
            </a:avLst>
          </a:prstGeom>
          <a:ln w="28575">
            <a:solidFill>
              <a:srgbClr val="C0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27">
            <a:extLst>
              <a:ext uri="{FF2B5EF4-FFF2-40B4-BE49-F238E27FC236}">
                <a16:creationId xmlns:a16="http://schemas.microsoft.com/office/drawing/2014/main" id="{758BDB4C-7229-DD40-82FF-337276BA4856}"/>
              </a:ext>
            </a:extLst>
          </p:cNvPr>
          <p:cNvSpPr txBox="1"/>
          <p:nvPr/>
        </p:nvSpPr>
        <p:spPr>
          <a:xfrm>
            <a:off x="3132040" y="1559853"/>
            <a:ext cx="9946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permission check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C49EFD2-CFEE-8647-AEE1-56AC04B8A6AB}"/>
              </a:ext>
            </a:extLst>
          </p:cNvPr>
          <p:cNvSpPr txBox="1"/>
          <p:nvPr/>
        </p:nvSpPr>
        <p:spPr>
          <a:xfrm>
            <a:off x="3668390" y="4699928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page walk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AA9ACB9-2CEE-3A47-9C41-D55C2E16C933}"/>
              </a:ext>
            </a:extLst>
          </p:cNvPr>
          <p:cNvSpPr txBox="1"/>
          <p:nvPr/>
        </p:nvSpPr>
        <p:spPr>
          <a:xfrm>
            <a:off x="4044395" y="4467438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132" name="Rounded Rectangle 131">
            <a:extLst>
              <a:ext uri="{FF2B5EF4-FFF2-40B4-BE49-F238E27FC236}">
                <a16:creationId xmlns:a16="http://schemas.microsoft.com/office/drawing/2014/main" id="{6CE8AC29-66FD-424B-A416-8A60D0701374}"/>
              </a:ext>
            </a:extLst>
          </p:cNvPr>
          <p:cNvSpPr/>
          <p:nvPr/>
        </p:nvSpPr>
        <p:spPr>
          <a:xfrm flipH="1">
            <a:off x="3999474" y="2318166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VIVT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Cache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EEA9DE09-EE3F-2E41-A437-05F9FDD2D86A}"/>
              </a:ext>
            </a:extLst>
          </p:cNvPr>
          <p:cNvSpPr txBox="1"/>
          <p:nvPr/>
        </p:nvSpPr>
        <p:spPr>
          <a:xfrm>
            <a:off x="3980428" y="2455343"/>
            <a:ext cx="12811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C00000"/>
                </a:solidFill>
              </a:rPr>
              <a:t>Synonyms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</a:rPr>
              <a:t>&amp;</a:t>
            </a:r>
          </a:p>
          <a:p>
            <a:pPr algn="ctr"/>
            <a:r>
              <a:rPr lang="en-US" sz="1600" b="1" dirty="0">
                <a:solidFill>
                  <a:srgbClr val="C00000"/>
                </a:solidFill>
              </a:rPr>
              <a:t>homonyms</a:t>
            </a:r>
          </a:p>
        </p:txBody>
      </p: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7421982" y="1543481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>
            <a:extLst>
              <a:ext uri="{FF2B5EF4-FFF2-40B4-BE49-F238E27FC236}">
                <a16:creationId xmlns:a16="http://schemas.microsoft.com/office/drawing/2014/main" id="{5263BD7F-4B44-5B4E-8E64-9DBD4C256993}"/>
              </a:ext>
            </a:extLst>
          </p:cNvPr>
          <p:cNvSpPr txBox="1"/>
          <p:nvPr/>
        </p:nvSpPr>
        <p:spPr>
          <a:xfrm>
            <a:off x="4592783" y="3443762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436106" y="3466714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grpSp>
        <p:nvGrpSpPr>
          <p:cNvPr id="243" name="Group 242">
            <a:extLst>
              <a:ext uri="{FF2B5EF4-FFF2-40B4-BE49-F238E27FC236}">
                <a16:creationId xmlns:a16="http://schemas.microsoft.com/office/drawing/2014/main" id="{4633E1C0-3C3F-4F4F-A6B9-D6FE7B2DD8E2}"/>
              </a:ext>
            </a:extLst>
          </p:cNvPr>
          <p:cNvGrpSpPr/>
          <p:nvPr/>
        </p:nvGrpSpPr>
        <p:grpSpPr>
          <a:xfrm>
            <a:off x="6817303" y="1704102"/>
            <a:ext cx="1194800" cy="393745"/>
            <a:chOff x="6782205" y="2196874"/>
            <a:chExt cx="1194800" cy="393745"/>
          </a:xfrm>
        </p:grpSpPr>
        <p:sp>
          <p:nvSpPr>
            <p:cNvPr id="139" name="Rounded Rectangle 138">
              <a:extLst>
                <a:ext uri="{FF2B5EF4-FFF2-40B4-BE49-F238E27FC236}">
                  <a16:creationId xmlns:a16="http://schemas.microsoft.com/office/drawing/2014/main" id="{07DE3F3A-28F2-1F4B-A088-D6D2722486DC}"/>
                </a:ext>
              </a:extLst>
            </p:cNvPr>
            <p:cNvSpPr/>
            <p:nvPr/>
          </p:nvSpPr>
          <p:spPr>
            <a:xfrm flipH="1">
              <a:off x="6782205" y="2196874"/>
              <a:ext cx="1178321" cy="373175"/>
            </a:xfrm>
            <a:prstGeom prst="roundRect">
              <a:avLst>
                <a:gd name="adj" fmla="val 50000"/>
              </a:avLst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dirty="0">
                <a:solidFill>
                  <a:srgbClr val="4169E1"/>
                </a:solidFill>
              </a:endParaRPr>
            </a:p>
          </p:txBody>
        </p:sp>
        <p:sp>
          <p:nvSpPr>
            <p:cNvPr id="201" name="TextBox 200">
              <a:extLst>
                <a:ext uri="{FF2B5EF4-FFF2-40B4-BE49-F238E27FC236}">
                  <a16:creationId xmlns:a16="http://schemas.microsoft.com/office/drawing/2014/main" id="{A4834134-2582-134D-AB24-6074B43744CA}"/>
                </a:ext>
              </a:extLst>
            </p:cNvPr>
            <p:cNvSpPr txBox="1"/>
            <p:nvPr/>
          </p:nvSpPr>
          <p:spPr>
            <a:xfrm>
              <a:off x="6852302" y="2226545"/>
              <a:ext cx="1124703" cy="364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ts val="980"/>
                </a:lnSpc>
              </a:pPr>
              <a:r>
                <a:rPr lang="en-US" sz="1400" dirty="0">
                  <a:solidFill>
                    <a:schemeClr val="accent6">
                      <a:lumMod val="75000"/>
                    </a:schemeClr>
                  </a:solidFill>
                </a:rPr>
                <a:t>permission check</a:t>
              </a:r>
            </a:p>
          </p:txBody>
        </p:sp>
      </p:grpSp>
      <p:sp>
        <p:nvSpPr>
          <p:cNvPr id="204" name="Rounded Rectangle 203">
            <a:extLst>
              <a:ext uri="{FF2B5EF4-FFF2-40B4-BE49-F238E27FC236}">
                <a16:creationId xmlns:a16="http://schemas.microsoft.com/office/drawing/2014/main" id="{8DA60EB2-1B88-B04E-AE1A-C3268932C2FC}"/>
              </a:ext>
            </a:extLst>
          </p:cNvPr>
          <p:cNvSpPr/>
          <p:nvPr/>
        </p:nvSpPr>
        <p:spPr>
          <a:xfrm flipH="1">
            <a:off x="6842797" y="2317595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F1CCC3"/>
                </a:solidFill>
              </a:rPr>
              <a:t>Cache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64C4AA93-97CE-E141-B051-F2AEE035AA3E}"/>
              </a:ext>
            </a:extLst>
          </p:cNvPr>
          <p:cNvSpPr txBox="1"/>
          <p:nvPr/>
        </p:nvSpPr>
        <p:spPr>
          <a:xfrm>
            <a:off x="6817303" y="2314972"/>
            <a:ext cx="12811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No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Synonyms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&amp;</a:t>
            </a:r>
          </a:p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</a:rPr>
              <a:t>homonyms</a:t>
            </a: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C49ED0F3-154E-1442-8E9A-691A77F0C9B4}"/>
              </a:ext>
            </a:extLst>
          </p:cNvPr>
          <p:cNvCxnSpPr>
            <a:cxnSpLocks/>
            <a:stCxn id="9" idx="2"/>
          </p:cNvCxnSpPr>
          <p:nvPr/>
        </p:nvCxnSpPr>
        <p:spPr>
          <a:xfrm>
            <a:off x="948668" y="3379819"/>
            <a:ext cx="0" cy="1756491"/>
          </a:xfrm>
          <a:prstGeom prst="straightConnector1">
            <a:avLst/>
          </a:pr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TextBox 226">
            <a:extLst>
              <a:ext uri="{FF2B5EF4-FFF2-40B4-BE49-F238E27FC236}">
                <a16:creationId xmlns:a16="http://schemas.microsoft.com/office/drawing/2014/main" id="{90318033-3B34-8D4D-A7FE-AE141B326C21}"/>
              </a:ext>
            </a:extLst>
          </p:cNvPr>
          <p:cNvSpPr txBox="1"/>
          <p:nvPr/>
        </p:nvSpPr>
        <p:spPr>
          <a:xfrm>
            <a:off x="921329" y="3432100"/>
            <a:ext cx="7878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5"/>
                </a:solidFill>
              </a:rPr>
              <a:t>physical address</a:t>
            </a:r>
          </a:p>
          <a:p>
            <a:endParaRPr lang="en-US" sz="1400" dirty="0"/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id="{A0D26474-E19E-8D4E-94BA-E13C5C962B3A}"/>
              </a:ext>
            </a:extLst>
          </p:cNvPr>
          <p:cNvSpPr txBox="1"/>
          <p:nvPr/>
        </p:nvSpPr>
        <p:spPr>
          <a:xfrm>
            <a:off x="2598354" y="3144532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page walk</a:t>
            </a: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036D7C2C-B4D2-1041-BD72-92CA608797A1}"/>
              </a:ext>
            </a:extLst>
          </p:cNvPr>
          <p:cNvSpPr txBox="1"/>
          <p:nvPr/>
        </p:nvSpPr>
        <p:spPr>
          <a:xfrm>
            <a:off x="7948267" y="1629079"/>
            <a:ext cx="11153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system-wide</a:t>
            </a:r>
          </a:p>
          <a:p>
            <a:pPr algn="ctr"/>
            <a:r>
              <a:rPr lang="en-US" sz="1400" dirty="0">
                <a:solidFill>
                  <a:schemeClr val="accent6">
                    <a:lumMod val="75000"/>
                  </a:schemeClr>
                </a:solidFill>
              </a:rPr>
              <a:t>unique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ADFD12CA-CD9E-6646-9E02-E5BCE8349B9D}"/>
              </a:ext>
            </a:extLst>
          </p:cNvPr>
          <p:cNvSpPr txBox="1"/>
          <p:nvPr/>
        </p:nvSpPr>
        <p:spPr>
          <a:xfrm>
            <a:off x="259951" y="5574486"/>
            <a:ext cx="27622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physically-tagged</a:t>
            </a:r>
          </a:p>
          <a:p>
            <a:pPr algn="ctr"/>
            <a:r>
              <a:rPr lang="en-US" sz="1400" b="1" dirty="0"/>
              <a:t>(VIPT)</a:t>
            </a:r>
          </a:p>
        </p:txBody>
      </p: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F50B85F8-04C1-C045-A01B-680AC9FB925A}"/>
              </a:ext>
            </a:extLst>
          </p:cNvPr>
          <p:cNvCxnSpPr>
            <a:cxnSpLocks/>
          </p:cNvCxnSpPr>
          <p:nvPr/>
        </p:nvCxnSpPr>
        <p:spPr>
          <a:xfrm>
            <a:off x="6010674" y="877933"/>
            <a:ext cx="0" cy="5084677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angle 247">
            <a:extLst>
              <a:ext uri="{FF2B5EF4-FFF2-40B4-BE49-F238E27FC236}">
                <a16:creationId xmlns:a16="http://schemas.microsoft.com/office/drawing/2014/main" id="{56763911-6DC8-144C-842F-D3066E322E98}"/>
              </a:ext>
            </a:extLst>
          </p:cNvPr>
          <p:cNvSpPr/>
          <p:nvPr/>
        </p:nvSpPr>
        <p:spPr>
          <a:xfrm>
            <a:off x="293539" y="743182"/>
            <a:ext cx="8770074" cy="5675458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470D0D5-94AF-D241-B76A-39DF09066B6C}"/>
              </a:ext>
            </a:extLst>
          </p:cNvPr>
          <p:cNvSpPr txBox="1"/>
          <p:nvPr/>
        </p:nvSpPr>
        <p:spPr>
          <a:xfrm>
            <a:off x="322441" y="3722310"/>
            <a:ext cx="8494721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r>
              <a:rPr lang="en-US" sz="3200" b="1" dirty="0">
                <a:latin typeface="Cambria" charset="0"/>
                <a:ea typeface="Cambria" charset="0"/>
                <a:cs typeface="Cambria" charset="0"/>
              </a:rPr>
              <a:t>VBI </a:t>
            </a:r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reduces</a:t>
            </a:r>
            <a:r>
              <a:rPr lang="en-US" sz="3200" b="1" dirty="0">
                <a:latin typeface="Cambria" charset="0"/>
                <a:ea typeface="Cambria" charset="0"/>
                <a:cs typeface="Cambria" charset="0"/>
              </a:rPr>
              <a:t> address translation </a:t>
            </a:r>
            <a:r>
              <a:rPr lang="en-US" sz="32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overhead</a:t>
            </a:r>
            <a:r>
              <a:rPr lang="en-US" sz="3200" b="1" dirty="0">
                <a:latin typeface="Cambria" charset="0"/>
                <a:ea typeface="Cambria" charset="0"/>
                <a:cs typeface="Cambria" charset="0"/>
              </a:rPr>
              <a:t> by enabling benefits akin to VIVT caches</a:t>
            </a:r>
          </a:p>
          <a:p>
            <a:pPr algn="ctr"/>
            <a:endParaRPr lang="en-US" sz="3200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68" name="Title 1">
            <a:extLst>
              <a:ext uri="{FF2B5EF4-FFF2-40B4-BE49-F238E27FC236}">
                <a16:creationId xmlns:a16="http://schemas.microsoft.com/office/drawing/2014/main" id="{625B1A0B-2C13-2D4C-AB13-FAC034231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Inherently Virtual Caches</a:t>
            </a:r>
          </a:p>
        </p:txBody>
      </p:sp>
    </p:spTree>
    <p:extLst>
      <p:ext uri="{BB962C8B-B14F-4D97-AF65-F5344CB8AC3E}">
        <p14:creationId xmlns:p14="http://schemas.microsoft.com/office/powerpoint/2010/main" val="257445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A4E05-4DD2-C748-983D-90A31E95C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CA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2800" dirty="0"/>
              <a:t>Inherently virtual caches</a:t>
            </a:r>
            <a:endParaRPr lang="en-CA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2800" dirty="0"/>
              <a:t>Delayed physical memory allocation</a:t>
            </a:r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Eliminating 2D page walks in virtual machines</a:t>
            </a:r>
            <a:endParaRPr lang="en-US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lnSpc>
                <a:spcPct val="200000"/>
              </a:lnSpc>
            </a:pPr>
            <a:endParaRPr lang="en-US" sz="3200" dirty="0"/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5260D8-D1B4-4F4B-83BA-3F8F030CD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Example Optimizations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65846A1-2A5C-2144-A1FB-0684663E149E}"/>
              </a:ext>
            </a:extLst>
          </p:cNvPr>
          <p:cNvSpPr/>
          <p:nvPr/>
        </p:nvSpPr>
        <p:spPr>
          <a:xfrm>
            <a:off x="520243" y="3020701"/>
            <a:ext cx="8229600" cy="798264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97F8AD9-A1D6-7443-989E-F968C044165E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3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959FB1A-B5CF-3346-8204-2E3BD27CCD57}"/>
              </a:ext>
            </a:extLst>
          </p:cNvPr>
          <p:cNvCxnSpPr>
            <a:cxnSpLocks/>
          </p:cNvCxnSpPr>
          <p:nvPr/>
        </p:nvCxnSpPr>
        <p:spPr>
          <a:xfrm flipH="1">
            <a:off x="3164996" y="3017970"/>
            <a:ext cx="3865" cy="219360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F45D1DDA-32F5-8241-8CFE-E80A15C279E1}"/>
              </a:ext>
            </a:extLst>
          </p:cNvPr>
          <p:cNvSpPr txBox="1"/>
          <p:nvPr/>
        </p:nvSpPr>
        <p:spPr>
          <a:xfrm>
            <a:off x="3194294" y="3032127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9DC3034-2E68-5E42-AD55-A36645559B5B}"/>
              </a:ext>
            </a:extLst>
          </p:cNvPr>
          <p:cNvSpPr txBox="1"/>
          <p:nvPr/>
        </p:nvSpPr>
        <p:spPr>
          <a:xfrm>
            <a:off x="3195181" y="3219801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page walk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4A21355-D148-AB41-B141-226E1E2FBD07}"/>
              </a:ext>
            </a:extLst>
          </p:cNvPr>
          <p:cNvSpPr txBox="1"/>
          <p:nvPr/>
        </p:nvSpPr>
        <p:spPr>
          <a:xfrm>
            <a:off x="6438728" y="5759076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 </a:t>
            </a: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99C4869-9AD4-9842-8261-B7A7D1870FEE}"/>
              </a:ext>
            </a:extLst>
          </p:cNvPr>
          <p:cNvSpPr txBox="1"/>
          <p:nvPr/>
        </p:nvSpPr>
        <p:spPr>
          <a:xfrm>
            <a:off x="471635" y="5771119"/>
            <a:ext cx="32982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physically-tagged (VIPT)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Conventional Virtual Memory</a:t>
            </a:r>
          </a:p>
        </p:txBody>
      </p:sp>
      <p:sp>
        <p:nvSpPr>
          <p:cNvPr id="101" name="Title 1">
            <a:extLst>
              <a:ext uri="{FF2B5EF4-FFF2-40B4-BE49-F238E27FC236}">
                <a16:creationId xmlns:a16="http://schemas.microsoft.com/office/drawing/2014/main" id="{24AB5F02-8BA5-E64E-9947-0E223721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Delayed </a:t>
            </a:r>
            <a:r>
              <a:rPr lang="en-US" dirty="0"/>
              <a:t>P</a:t>
            </a:r>
            <a:r>
              <a:rPr lang="en-US" b="1" dirty="0"/>
              <a:t>hysical </a:t>
            </a:r>
            <a:r>
              <a:rPr lang="en-US" dirty="0"/>
              <a:t>M</a:t>
            </a:r>
            <a:r>
              <a:rPr lang="en-US" b="1" dirty="0"/>
              <a:t>emory </a:t>
            </a:r>
            <a:r>
              <a:rPr lang="en-US" dirty="0"/>
              <a:t>A</a:t>
            </a:r>
            <a:r>
              <a:rPr lang="en-US" b="1" dirty="0"/>
              <a:t>llocation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49</a:t>
            </a:fld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FA38B6-BB39-7D48-89BA-27F32B3ACA3A}"/>
              </a:ext>
            </a:extLst>
          </p:cNvPr>
          <p:cNvSpPr/>
          <p:nvPr/>
        </p:nvSpPr>
        <p:spPr>
          <a:xfrm flipH="1">
            <a:off x="926920" y="2357808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VIPT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26CF863-C255-7A46-A5DA-A7411ECB0E24}"/>
              </a:ext>
            </a:extLst>
          </p:cNvPr>
          <p:cNvSpPr/>
          <p:nvPr/>
        </p:nvSpPr>
        <p:spPr>
          <a:xfrm>
            <a:off x="1878468" y="115970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F7947D0-371F-634F-9758-47ED61D71B76}"/>
              </a:ext>
            </a:extLst>
          </p:cNvPr>
          <p:cNvSpPr/>
          <p:nvPr/>
        </p:nvSpPr>
        <p:spPr>
          <a:xfrm>
            <a:off x="908950" y="521157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3868796-9BB7-9644-B207-8E3B709434E4}"/>
              </a:ext>
            </a:extLst>
          </p:cNvPr>
          <p:cNvSpPr/>
          <p:nvPr/>
        </p:nvSpPr>
        <p:spPr>
          <a:xfrm flipH="1">
            <a:off x="2817920" y="2357808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D14D6DCE-F32B-394C-8409-6A9AE1CE1E2F}"/>
              </a:ext>
            </a:extLst>
          </p:cNvPr>
          <p:cNvCxnSpPr>
            <a:cxnSpLocks/>
            <a:stCxn id="9" idx="0"/>
            <a:endCxn id="36" idx="0"/>
          </p:cNvCxnSpPr>
          <p:nvPr/>
        </p:nvCxnSpPr>
        <p:spPr>
          <a:xfrm rot="5400000" flipH="1" flipV="1">
            <a:off x="2331912" y="1546125"/>
            <a:ext cx="12700" cy="1623366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C850EE-B54F-1042-A057-445EAB3ACCA6}"/>
              </a:ext>
            </a:extLst>
          </p:cNvPr>
          <p:cNvCxnSpPr>
            <a:stCxn id="11" idx="2"/>
          </p:cNvCxnSpPr>
          <p:nvPr/>
        </p:nvCxnSpPr>
        <p:spPr>
          <a:xfrm>
            <a:off x="2348194" y="1635694"/>
            <a:ext cx="0" cy="48958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7CD72FC-BDC0-2D47-8BCE-C48931C397A9}"/>
              </a:ext>
            </a:extLst>
          </p:cNvPr>
          <p:cNvCxnSpPr>
            <a:stCxn id="36" idx="3"/>
          </p:cNvCxnSpPr>
          <p:nvPr/>
        </p:nvCxnSpPr>
        <p:spPr>
          <a:xfrm flipH="1">
            <a:off x="2113539" y="2687889"/>
            <a:ext cx="704381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ED3E38F-0579-EF46-97D5-E898DFD878B4}"/>
              </a:ext>
            </a:extLst>
          </p:cNvPr>
          <p:cNvSpPr txBox="1"/>
          <p:nvPr/>
        </p:nvSpPr>
        <p:spPr>
          <a:xfrm>
            <a:off x="2366399" y="1629684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6CA3BCF-EBED-734D-944D-769BD6AA6EEA}"/>
              </a:ext>
            </a:extLst>
          </p:cNvPr>
          <p:cNvSpPr txBox="1"/>
          <p:nvPr/>
        </p:nvSpPr>
        <p:spPr>
          <a:xfrm>
            <a:off x="2465729" y="2420076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hit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928D88-B09D-C845-8251-973F069A9FA6}"/>
              </a:ext>
            </a:extLst>
          </p:cNvPr>
          <p:cNvSpPr txBox="1"/>
          <p:nvPr/>
        </p:nvSpPr>
        <p:spPr>
          <a:xfrm>
            <a:off x="2092157" y="2700509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physical address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256469" y="2401481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374943" y="115369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5569618" y="522740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6524103" y="3898629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6813190" y="1715343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</p:cNvCxnSpPr>
          <p:nvPr/>
        </p:nvCxnSpPr>
        <p:spPr>
          <a:xfrm>
            <a:off x="6937593" y="3513628"/>
            <a:ext cx="0" cy="399868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6844669" y="1629684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020888" y="3564821"/>
            <a:ext cx="529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C49ED0F3-154E-1442-8E9A-691A77F0C9B4}"/>
              </a:ext>
            </a:extLst>
          </p:cNvPr>
          <p:cNvCxnSpPr>
            <a:cxnSpLocks/>
          </p:cNvCxnSpPr>
          <p:nvPr/>
        </p:nvCxnSpPr>
        <p:spPr>
          <a:xfrm>
            <a:off x="1655369" y="3455088"/>
            <a:ext cx="0" cy="1756491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F50B85F8-04C1-C045-A01B-680AC9FB925A}"/>
              </a:ext>
            </a:extLst>
          </p:cNvPr>
          <p:cNvCxnSpPr>
            <a:cxnSpLocks/>
          </p:cNvCxnSpPr>
          <p:nvPr/>
        </p:nvCxnSpPr>
        <p:spPr>
          <a:xfrm>
            <a:off x="4560676" y="886661"/>
            <a:ext cx="0" cy="5084677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DCFFAD7C-3952-2146-BE2B-F42247105E8D}"/>
              </a:ext>
            </a:extLst>
          </p:cNvPr>
          <p:cNvSpPr/>
          <p:nvPr/>
        </p:nvSpPr>
        <p:spPr>
          <a:xfrm>
            <a:off x="1194554" y="5204727"/>
            <a:ext cx="113486" cy="372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39CF14A-C6C8-2B4D-8370-CDE34A54C16A}"/>
              </a:ext>
            </a:extLst>
          </p:cNvPr>
          <p:cNvSpPr txBox="1"/>
          <p:nvPr/>
        </p:nvSpPr>
        <p:spPr>
          <a:xfrm>
            <a:off x="7215856" y="3948318"/>
            <a:ext cx="1075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no memory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 allocated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684E86B-50B1-FD49-8425-7FFF2D1C208D}"/>
              </a:ext>
            </a:extLst>
          </p:cNvPr>
          <p:cNvSpPr txBox="1"/>
          <p:nvPr/>
        </p:nvSpPr>
        <p:spPr>
          <a:xfrm>
            <a:off x="1680818" y="3581632"/>
            <a:ext cx="5196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miss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F51CA30-9293-BC4C-AF12-64C33FCEFF84}"/>
              </a:ext>
            </a:extLst>
          </p:cNvPr>
          <p:cNvCxnSpPr>
            <a:cxnSpLocks/>
          </p:cNvCxnSpPr>
          <p:nvPr/>
        </p:nvCxnSpPr>
        <p:spPr>
          <a:xfrm flipH="1" flipV="1">
            <a:off x="6753787" y="3513628"/>
            <a:ext cx="2" cy="370133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339021BB-0853-A949-AA93-24B3B4A6E10E}"/>
              </a:ext>
            </a:extLst>
          </p:cNvPr>
          <p:cNvSpPr/>
          <p:nvPr/>
        </p:nvSpPr>
        <p:spPr>
          <a:xfrm>
            <a:off x="1993233" y="2326959"/>
            <a:ext cx="1035973" cy="955214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D8ACC89-7F3E-5F4E-9B53-B547D3D4585F}"/>
              </a:ext>
            </a:extLst>
          </p:cNvPr>
          <p:cNvSpPr txBox="1"/>
          <p:nvPr/>
        </p:nvSpPr>
        <p:spPr>
          <a:xfrm>
            <a:off x="5477159" y="3475755"/>
            <a:ext cx="1075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zeroed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 cache line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214DF83-B675-084F-90C5-7E66C0B51744}"/>
              </a:ext>
            </a:extLst>
          </p:cNvPr>
          <p:cNvSpPr txBox="1"/>
          <p:nvPr/>
        </p:nvSpPr>
        <p:spPr>
          <a:xfrm>
            <a:off x="439640" y="3564821"/>
            <a:ext cx="1075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C00000"/>
                </a:solidFill>
              </a:rPr>
              <a:t>actual</a:t>
            </a:r>
          </a:p>
          <a:p>
            <a:pPr algn="ctr"/>
            <a:r>
              <a:rPr lang="en-US" sz="1400" b="1" dirty="0">
                <a:solidFill>
                  <a:srgbClr val="C00000"/>
                </a:solidFill>
              </a:rPr>
              <a:t> cache line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4ED073B-B9A8-CC4A-830A-4766DAD46A27}"/>
              </a:ext>
            </a:extLst>
          </p:cNvPr>
          <p:cNvCxnSpPr>
            <a:cxnSpLocks/>
          </p:cNvCxnSpPr>
          <p:nvPr/>
        </p:nvCxnSpPr>
        <p:spPr>
          <a:xfrm>
            <a:off x="1426769" y="3456406"/>
            <a:ext cx="0" cy="1756491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>
            <a:extLst>
              <a:ext uri="{FF2B5EF4-FFF2-40B4-BE49-F238E27FC236}">
                <a16:creationId xmlns:a16="http://schemas.microsoft.com/office/drawing/2014/main" id="{652E66AF-5EF2-9B4B-A1FD-B922D4C7B786}"/>
              </a:ext>
            </a:extLst>
          </p:cNvPr>
          <p:cNvSpPr/>
          <p:nvPr/>
        </p:nvSpPr>
        <p:spPr>
          <a:xfrm>
            <a:off x="5146273" y="603336"/>
            <a:ext cx="3088777" cy="5815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5F6F0A3-FAB4-C04E-B01E-0ACFA4CDF049}"/>
              </a:ext>
            </a:extLst>
          </p:cNvPr>
          <p:cNvSpPr/>
          <p:nvPr/>
        </p:nvSpPr>
        <p:spPr>
          <a:xfrm>
            <a:off x="439640" y="813916"/>
            <a:ext cx="3832521" cy="5529934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221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9" grpId="0"/>
      <p:bldP spid="54" grpId="0"/>
      <p:bldP spid="55" grpId="0"/>
      <p:bldP spid="119" grpId="0"/>
      <p:bldP spid="170" grpId="0"/>
      <p:bldP spid="62" grpId="0" animBg="1"/>
      <p:bldP spid="66" grpId="0"/>
      <p:bldP spid="68" grpId="0"/>
      <p:bldP spid="5" grpId="0" animBg="1"/>
      <p:bldP spid="71" grpId="0"/>
      <p:bldP spid="72" grpId="0"/>
      <p:bldP spid="78" grpId="0" animBg="1"/>
      <p:bldP spid="7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Virtual Memory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45E099-5068-F448-A0AC-2CF624D53B84}"/>
              </a:ext>
            </a:extLst>
          </p:cNvPr>
          <p:cNvSpPr txBox="1">
            <a:spLocks/>
          </p:cNvSpPr>
          <p:nvPr/>
        </p:nvSpPr>
        <p:spPr>
          <a:xfrm>
            <a:off x="75991" y="813916"/>
            <a:ext cx="8987622" cy="55868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mbria" panose="02040503050406030204" pitchFamily="18" charset="0"/>
              <a:buChar char="-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24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F5A5A79-ED29-CD46-8433-B36CF44A882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013E57-CA08-964D-B5FE-B3DB2024BCCA}"/>
              </a:ext>
            </a:extLst>
          </p:cNvPr>
          <p:cNvSpPr txBox="1"/>
          <p:nvPr/>
        </p:nvSpPr>
        <p:spPr>
          <a:xfrm>
            <a:off x="75991" y="1776771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Application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E3F0EC-BBAE-1E43-A487-92187CA346F8}"/>
              </a:ext>
            </a:extLst>
          </p:cNvPr>
          <p:cNvSpPr txBox="1"/>
          <p:nvPr/>
        </p:nvSpPr>
        <p:spPr>
          <a:xfrm>
            <a:off x="75991" y="4175497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Hardware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8540BFA3-61BD-7D49-9C42-22CDF0C842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7316" y="4175497"/>
            <a:ext cx="3086100" cy="8001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B560BB3-D1E6-2949-9B9F-B97367EFD1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2126" y="4835085"/>
            <a:ext cx="1282123" cy="1705965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AC75EBE5-92BC-3240-8A84-D162EECD3D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3823" y="1093343"/>
            <a:ext cx="2233873" cy="1434091"/>
          </a:xfrm>
          <a:prstGeom prst="rect">
            <a:avLst/>
          </a:prstGeom>
        </p:spPr>
      </p:pic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5A51F79-E314-7D43-834A-951B12D55F67}"/>
              </a:ext>
            </a:extLst>
          </p:cNvPr>
          <p:cNvCxnSpPr>
            <a:cxnSpLocks/>
          </p:cNvCxnSpPr>
          <p:nvPr/>
        </p:nvCxnSpPr>
        <p:spPr>
          <a:xfrm>
            <a:off x="824345" y="4057668"/>
            <a:ext cx="766849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402ECF13-870A-E643-857C-87A46F8D2B34}"/>
              </a:ext>
            </a:extLst>
          </p:cNvPr>
          <p:cNvSpPr txBox="1"/>
          <p:nvPr/>
        </p:nvSpPr>
        <p:spPr>
          <a:xfrm>
            <a:off x="3099200" y="2792125"/>
            <a:ext cx="4149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Virtual Memory</a:t>
            </a:r>
          </a:p>
          <a:p>
            <a:pPr algn="ctr"/>
            <a:r>
              <a:rPr lang="en-CA" sz="2000" b="1" dirty="0">
                <a:latin typeface="Cambria" panose="02040503050406030204" pitchFamily="18" charset="0"/>
              </a:rPr>
              <a:t>managed by the operating system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647060E-DFC2-F949-9343-100F0BE40890}"/>
              </a:ext>
            </a:extLst>
          </p:cNvPr>
          <p:cNvCxnSpPr>
            <a:cxnSpLocks/>
          </p:cNvCxnSpPr>
          <p:nvPr/>
        </p:nvCxnSpPr>
        <p:spPr>
          <a:xfrm>
            <a:off x="817418" y="2640973"/>
            <a:ext cx="76754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69847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DC8D5A2D-B53F-D342-9B82-493FB9C85CD3}"/>
              </a:ext>
            </a:extLst>
          </p:cNvPr>
          <p:cNvCxnSpPr>
            <a:cxnSpLocks/>
          </p:cNvCxnSpPr>
          <p:nvPr/>
        </p:nvCxnSpPr>
        <p:spPr>
          <a:xfrm flipH="1">
            <a:off x="3164996" y="3017970"/>
            <a:ext cx="3865" cy="2193609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5B6C5E2-7F2E-784D-9D3C-BD2ED01ABDF9}"/>
              </a:ext>
            </a:extLst>
          </p:cNvPr>
          <p:cNvSpPr txBox="1"/>
          <p:nvPr/>
        </p:nvSpPr>
        <p:spPr>
          <a:xfrm>
            <a:off x="3194294" y="3032127"/>
            <a:ext cx="5100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miss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B7E7C05-4ACF-6A47-A747-F2E5CB7F944D}"/>
              </a:ext>
            </a:extLst>
          </p:cNvPr>
          <p:cNvSpPr txBox="1"/>
          <p:nvPr/>
        </p:nvSpPr>
        <p:spPr>
          <a:xfrm>
            <a:off x="3195181" y="3219801"/>
            <a:ext cx="915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page walk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50</a:t>
            </a:fld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1FA38B6-BB39-7D48-89BA-27F32B3ACA3A}"/>
              </a:ext>
            </a:extLst>
          </p:cNvPr>
          <p:cNvSpPr/>
          <p:nvPr/>
        </p:nvSpPr>
        <p:spPr>
          <a:xfrm flipH="1">
            <a:off x="926920" y="2357808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VIPT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26CF863-C255-7A46-A5DA-A7411ECB0E24}"/>
              </a:ext>
            </a:extLst>
          </p:cNvPr>
          <p:cNvSpPr/>
          <p:nvPr/>
        </p:nvSpPr>
        <p:spPr>
          <a:xfrm>
            <a:off x="1878468" y="115970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F7947D0-371F-634F-9758-47ED61D71B76}"/>
              </a:ext>
            </a:extLst>
          </p:cNvPr>
          <p:cNvSpPr/>
          <p:nvPr/>
        </p:nvSpPr>
        <p:spPr>
          <a:xfrm>
            <a:off x="908950" y="521157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A3868796-9BB7-9644-B207-8E3B709434E4}"/>
              </a:ext>
            </a:extLst>
          </p:cNvPr>
          <p:cNvSpPr/>
          <p:nvPr/>
        </p:nvSpPr>
        <p:spPr>
          <a:xfrm flipH="1">
            <a:off x="2817920" y="2357808"/>
            <a:ext cx="651350" cy="660162"/>
          </a:xfrm>
          <a:prstGeom prst="roundRect">
            <a:avLst>
              <a:gd name="adj" fmla="val 1910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chemeClr val="accent5"/>
                </a:solidFill>
              </a:rPr>
              <a:t>TLB</a:t>
            </a:r>
          </a:p>
        </p:txBody>
      </p: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D14D6DCE-F32B-394C-8409-6A9AE1CE1E2F}"/>
              </a:ext>
            </a:extLst>
          </p:cNvPr>
          <p:cNvCxnSpPr>
            <a:cxnSpLocks/>
            <a:stCxn id="9" idx="0"/>
            <a:endCxn id="36" idx="0"/>
          </p:cNvCxnSpPr>
          <p:nvPr/>
        </p:nvCxnSpPr>
        <p:spPr>
          <a:xfrm rot="5400000" flipH="1" flipV="1">
            <a:off x="2331912" y="1546125"/>
            <a:ext cx="12700" cy="1623366"/>
          </a:xfrm>
          <a:prstGeom prst="bentConnector3">
            <a:avLst>
              <a:gd name="adj1" fmla="val 1800000"/>
            </a:avLst>
          </a:prstGeom>
          <a:ln w="28575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9C850EE-B54F-1042-A057-445EAB3ACCA6}"/>
              </a:ext>
            </a:extLst>
          </p:cNvPr>
          <p:cNvCxnSpPr>
            <a:stCxn id="11" idx="2"/>
          </p:cNvCxnSpPr>
          <p:nvPr/>
        </p:nvCxnSpPr>
        <p:spPr>
          <a:xfrm>
            <a:off x="2348194" y="1635694"/>
            <a:ext cx="0" cy="489587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7CD72FC-BDC0-2D47-8BCE-C48931C397A9}"/>
              </a:ext>
            </a:extLst>
          </p:cNvPr>
          <p:cNvCxnSpPr>
            <a:stCxn id="36" idx="3"/>
          </p:cNvCxnSpPr>
          <p:nvPr/>
        </p:nvCxnSpPr>
        <p:spPr>
          <a:xfrm flipH="1">
            <a:off x="2113539" y="2687889"/>
            <a:ext cx="704381" cy="0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0ED3E38F-0579-EF46-97D5-E898DFD878B4}"/>
              </a:ext>
            </a:extLst>
          </p:cNvPr>
          <p:cNvSpPr txBox="1"/>
          <p:nvPr/>
        </p:nvSpPr>
        <p:spPr>
          <a:xfrm>
            <a:off x="2366399" y="1629684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virtual address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6CA3BCF-EBED-734D-944D-769BD6AA6EEA}"/>
              </a:ext>
            </a:extLst>
          </p:cNvPr>
          <p:cNvSpPr txBox="1"/>
          <p:nvPr/>
        </p:nvSpPr>
        <p:spPr>
          <a:xfrm>
            <a:off x="2465729" y="2420076"/>
            <a:ext cx="4219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 hit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F928D88-B09D-C845-8251-973F069A9FA6}"/>
              </a:ext>
            </a:extLst>
          </p:cNvPr>
          <p:cNvSpPr txBox="1"/>
          <p:nvPr/>
        </p:nvSpPr>
        <p:spPr>
          <a:xfrm>
            <a:off x="2092157" y="2700509"/>
            <a:ext cx="865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physical address</a:t>
            </a:r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256469" y="2401481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374943" y="115369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5569618" y="522740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6524103" y="3898629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6813190" y="1715343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</p:cNvCxnSpPr>
          <p:nvPr/>
        </p:nvCxnSpPr>
        <p:spPr>
          <a:xfrm>
            <a:off x="6937593" y="3513628"/>
            <a:ext cx="0" cy="39986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184A17F-59B1-2F47-AE02-5AB1E0862968}"/>
              </a:ext>
            </a:extLst>
          </p:cNvPr>
          <p:cNvCxnSpPr>
            <a:cxnSpLocks/>
          </p:cNvCxnSpPr>
          <p:nvPr/>
        </p:nvCxnSpPr>
        <p:spPr>
          <a:xfrm>
            <a:off x="6974742" y="4558791"/>
            <a:ext cx="0" cy="66861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6844669" y="1629684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051099" y="3447338"/>
            <a:ext cx="79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write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back</a:t>
            </a:r>
          </a:p>
        </p:txBody>
      </p:sp>
      <p:cxnSp>
        <p:nvCxnSpPr>
          <p:cNvPr id="222" name="Straight Arrow Connector 221">
            <a:extLst>
              <a:ext uri="{FF2B5EF4-FFF2-40B4-BE49-F238E27FC236}">
                <a16:creationId xmlns:a16="http://schemas.microsoft.com/office/drawing/2014/main" id="{C49ED0F3-154E-1442-8E9A-691A77F0C9B4}"/>
              </a:ext>
            </a:extLst>
          </p:cNvPr>
          <p:cNvCxnSpPr>
            <a:cxnSpLocks/>
          </p:cNvCxnSpPr>
          <p:nvPr/>
        </p:nvCxnSpPr>
        <p:spPr>
          <a:xfrm>
            <a:off x="1655369" y="3455088"/>
            <a:ext cx="0" cy="1756491"/>
          </a:xfrm>
          <a:prstGeom prst="straightConnector1">
            <a:avLst/>
          </a:prstGeom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F50B85F8-04C1-C045-A01B-680AC9FB925A}"/>
              </a:ext>
            </a:extLst>
          </p:cNvPr>
          <p:cNvCxnSpPr>
            <a:cxnSpLocks/>
          </p:cNvCxnSpPr>
          <p:nvPr/>
        </p:nvCxnSpPr>
        <p:spPr>
          <a:xfrm>
            <a:off x="4560676" y="886661"/>
            <a:ext cx="0" cy="5084677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ectangle 61">
            <a:extLst>
              <a:ext uri="{FF2B5EF4-FFF2-40B4-BE49-F238E27FC236}">
                <a16:creationId xmlns:a16="http://schemas.microsoft.com/office/drawing/2014/main" id="{DCFFAD7C-3952-2146-BE2B-F42247105E8D}"/>
              </a:ext>
            </a:extLst>
          </p:cNvPr>
          <p:cNvSpPr/>
          <p:nvPr/>
        </p:nvSpPr>
        <p:spPr>
          <a:xfrm>
            <a:off x="1194554" y="5204727"/>
            <a:ext cx="113486" cy="372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39CF14A-C6C8-2B4D-8370-CDE34A54C16A}"/>
              </a:ext>
            </a:extLst>
          </p:cNvPr>
          <p:cNvSpPr txBox="1"/>
          <p:nvPr/>
        </p:nvSpPr>
        <p:spPr>
          <a:xfrm>
            <a:off x="7079592" y="4615214"/>
            <a:ext cx="94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allocates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39021BB-0853-A949-AA93-24B3B4A6E10E}"/>
              </a:ext>
            </a:extLst>
          </p:cNvPr>
          <p:cNvSpPr/>
          <p:nvPr/>
        </p:nvSpPr>
        <p:spPr>
          <a:xfrm>
            <a:off x="1993233" y="2326959"/>
            <a:ext cx="1035973" cy="955214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4214DF83-B675-084F-90C5-7E66C0B51744}"/>
              </a:ext>
            </a:extLst>
          </p:cNvPr>
          <p:cNvSpPr txBox="1"/>
          <p:nvPr/>
        </p:nvSpPr>
        <p:spPr>
          <a:xfrm>
            <a:off x="439640" y="3564821"/>
            <a:ext cx="10755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C00000"/>
                </a:solidFill>
              </a:rPr>
              <a:t>actual</a:t>
            </a:r>
          </a:p>
          <a:p>
            <a:pPr algn="ctr"/>
            <a:r>
              <a:rPr lang="en-US" sz="1400" b="1" dirty="0">
                <a:solidFill>
                  <a:srgbClr val="C00000"/>
                </a:solidFill>
              </a:rPr>
              <a:t> cache line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4ED073B-B9A8-CC4A-830A-4766DAD46A27}"/>
              </a:ext>
            </a:extLst>
          </p:cNvPr>
          <p:cNvCxnSpPr>
            <a:cxnSpLocks/>
          </p:cNvCxnSpPr>
          <p:nvPr/>
        </p:nvCxnSpPr>
        <p:spPr>
          <a:xfrm>
            <a:off x="1426769" y="3456406"/>
            <a:ext cx="0" cy="1756491"/>
          </a:xfrm>
          <a:prstGeom prst="straightConnector1">
            <a:avLst/>
          </a:prstGeom>
          <a:ln w="28575">
            <a:solidFill>
              <a:srgbClr val="C0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A1FD2-371F-6C4A-834F-56FDB6E3FE39}"/>
              </a:ext>
            </a:extLst>
          </p:cNvPr>
          <p:cNvSpPr/>
          <p:nvPr/>
        </p:nvSpPr>
        <p:spPr>
          <a:xfrm>
            <a:off x="5857922" y="5227498"/>
            <a:ext cx="113486" cy="372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AD41C5-5CE6-7A40-82E9-5AAF1B9424E2}"/>
              </a:ext>
            </a:extLst>
          </p:cNvPr>
          <p:cNvSpPr txBox="1"/>
          <p:nvPr/>
        </p:nvSpPr>
        <p:spPr>
          <a:xfrm>
            <a:off x="1680818" y="3581632"/>
            <a:ext cx="5196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C00000"/>
                </a:solidFill>
              </a:rPr>
              <a:t>miss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333ECED-C7B6-EB44-836E-5B321A948C79}"/>
              </a:ext>
            </a:extLst>
          </p:cNvPr>
          <p:cNvSpPr txBox="1"/>
          <p:nvPr/>
        </p:nvSpPr>
        <p:spPr>
          <a:xfrm>
            <a:off x="471635" y="5771119"/>
            <a:ext cx="32982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virtually-indexed physically-tagged (VIPT)</a:t>
            </a:r>
          </a:p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Conventional Virtual Memory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454B062-318F-E349-B5EC-0D8A0FF1BC92}"/>
              </a:ext>
            </a:extLst>
          </p:cNvPr>
          <p:cNvSpPr txBox="1"/>
          <p:nvPr/>
        </p:nvSpPr>
        <p:spPr>
          <a:xfrm>
            <a:off x="6438728" y="5759076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 </a:t>
            </a: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F3B1F33-97F4-0E4E-8B33-5E6F42989AB1}"/>
              </a:ext>
            </a:extLst>
          </p:cNvPr>
          <p:cNvSpPr/>
          <p:nvPr/>
        </p:nvSpPr>
        <p:spPr>
          <a:xfrm>
            <a:off x="165112" y="591109"/>
            <a:ext cx="4089388" cy="5752742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Title 1">
            <a:extLst>
              <a:ext uri="{FF2B5EF4-FFF2-40B4-BE49-F238E27FC236}">
                <a16:creationId xmlns:a16="http://schemas.microsoft.com/office/drawing/2014/main" id="{8142419C-AAFD-0549-8468-29FFA3D47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Delayed </a:t>
            </a:r>
            <a:r>
              <a:rPr lang="en-US" dirty="0"/>
              <a:t>P</a:t>
            </a:r>
            <a:r>
              <a:rPr lang="en-US" b="1" dirty="0"/>
              <a:t>hysical </a:t>
            </a:r>
            <a:r>
              <a:rPr lang="en-US" dirty="0"/>
              <a:t>M</a:t>
            </a:r>
            <a:r>
              <a:rPr lang="en-US" b="1" dirty="0"/>
              <a:t>emory </a:t>
            </a:r>
            <a:r>
              <a:rPr lang="en-US" dirty="0"/>
              <a:t>A</a:t>
            </a:r>
            <a:r>
              <a:rPr lang="en-US" b="1" dirty="0"/>
              <a:t>llocation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77817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/>
      <p:bldP spid="66" grpId="0"/>
      <p:bldP spid="40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51</a:t>
            </a:fld>
            <a:endParaRPr lang="en-US" dirty="0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256469" y="2401481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374943" y="115369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5569618" y="522740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6524103" y="3898629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6813190" y="1715343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</p:cNvCxnSpPr>
          <p:nvPr/>
        </p:nvCxnSpPr>
        <p:spPr>
          <a:xfrm>
            <a:off x="6937593" y="3513628"/>
            <a:ext cx="0" cy="39986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184A17F-59B1-2F47-AE02-5AB1E0862968}"/>
              </a:ext>
            </a:extLst>
          </p:cNvPr>
          <p:cNvCxnSpPr>
            <a:cxnSpLocks/>
          </p:cNvCxnSpPr>
          <p:nvPr/>
        </p:nvCxnSpPr>
        <p:spPr>
          <a:xfrm>
            <a:off x="6974742" y="4558791"/>
            <a:ext cx="0" cy="66861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6844669" y="1629684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051099" y="3447338"/>
            <a:ext cx="79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write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back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39CF14A-C6C8-2B4D-8370-CDE34A54C16A}"/>
              </a:ext>
            </a:extLst>
          </p:cNvPr>
          <p:cNvSpPr txBox="1"/>
          <p:nvPr/>
        </p:nvSpPr>
        <p:spPr>
          <a:xfrm>
            <a:off x="7079592" y="4615214"/>
            <a:ext cx="94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allocates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A1FD2-371F-6C4A-834F-56FDB6E3FE39}"/>
              </a:ext>
            </a:extLst>
          </p:cNvPr>
          <p:cNvSpPr/>
          <p:nvPr/>
        </p:nvSpPr>
        <p:spPr>
          <a:xfrm>
            <a:off x="5857922" y="5227498"/>
            <a:ext cx="113486" cy="372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7500EAAB-C3EE-BA43-A272-91859971D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911224"/>
            <a:ext cx="5895417" cy="5318753"/>
          </a:xfrm>
        </p:spPr>
        <p:txBody>
          <a:bodyPr/>
          <a:lstStyle/>
          <a:p>
            <a:endParaRPr lang="en-US" sz="800" dirty="0"/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address translation</a:t>
            </a:r>
            <a:br>
              <a:rPr lang="en-US" dirty="0"/>
            </a:br>
            <a:r>
              <a:rPr lang="en-US" dirty="0"/>
              <a:t>for accesses to regions with</a:t>
            </a:r>
            <a:br>
              <a:rPr lang="en-US" dirty="0"/>
            </a:br>
            <a:r>
              <a:rPr lang="en-US" dirty="0"/>
              <a:t>no allocation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memory accesses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/>
              <a:t>to</a:t>
            </a:r>
            <a:r>
              <a:rPr lang="en-US" b="1" dirty="0"/>
              <a:t> </a:t>
            </a:r>
            <a:r>
              <a:rPr lang="en-US" dirty="0"/>
              <a:t>regions with no allocation yet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memory allocation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/>
              <a:t>for VBs that never leave the cache during their lifetime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9EEB966-211E-9B4D-A043-245C802CAD68}"/>
              </a:ext>
            </a:extLst>
          </p:cNvPr>
          <p:cNvSpPr txBox="1"/>
          <p:nvPr/>
        </p:nvSpPr>
        <p:spPr>
          <a:xfrm>
            <a:off x="6438728" y="5759076"/>
            <a:ext cx="7489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/>
              <a:t> </a:t>
            </a:r>
          </a:p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B231B392-675D-5A45-A9DC-87B325C47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Delayed </a:t>
            </a:r>
            <a:r>
              <a:rPr lang="en-US" dirty="0"/>
              <a:t>P</a:t>
            </a:r>
            <a:r>
              <a:rPr lang="en-US" b="1" dirty="0"/>
              <a:t>hysical </a:t>
            </a:r>
            <a:r>
              <a:rPr lang="en-US" dirty="0"/>
              <a:t>M</a:t>
            </a:r>
            <a:r>
              <a:rPr lang="en-US" b="1" dirty="0"/>
              <a:t>emory </a:t>
            </a:r>
            <a:r>
              <a:rPr lang="en-US" dirty="0"/>
              <a:t>A</a:t>
            </a:r>
            <a:r>
              <a:rPr lang="en-US" b="1" dirty="0"/>
              <a:t>llocation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813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64">
            <a:extLst>
              <a:ext uri="{FF2B5EF4-FFF2-40B4-BE49-F238E27FC236}">
                <a16:creationId xmlns:a16="http://schemas.microsoft.com/office/drawing/2014/main" id="{84A21355-D148-AB41-B141-226E1E2FBD07}"/>
              </a:ext>
            </a:extLst>
          </p:cNvPr>
          <p:cNvSpPr txBox="1"/>
          <p:nvPr/>
        </p:nvSpPr>
        <p:spPr>
          <a:xfrm>
            <a:off x="6622031" y="5771119"/>
            <a:ext cx="748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In VBI</a:t>
            </a:r>
          </a:p>
        </p:txBody>
      </p:sp>
      <p:sp>
        <p:nvSpPr>
          <p:cNvPr id="52" name="Slide Number Placeholder 2">
            <a:extLst>
              <a:ext uri="{FF2B5EF4-FFF2-40B4-BE49-F238E27FC236}">
                <a16:creationId xmlns:a16="http://schemas.microsoft.com/office/drawing/2014/main" id="{671B9B55-4BAD-8649-9DD5-06E474C6C5DA}"/>
              </a:ext>
            </a:extLst>
          </p:cNvPr>
          <p:cNvSpPr txBox="1">
            <a:spLocks/>
          </p:cNvSpPr>
          <p:nvPr/>
        </p:nvSpPr>
        <p:spPr>
          <a:xfrm>
            <a:off x="5539603" y="6418640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52</a:t>
            </a:fld>
            <a:endParaRPr lang="en-US" dirty="0"/>
          </a:p>
        </p:txBody>
      </p:sp>
      <p:sp>
        <p:nvSpPr>
          <p:cNvPr id="115" name="Rounded Rectangle 114">
            <a:extLst>
              <a:ext uri="{FF2B5EF4-FFF2-40B4-BE49-F238E27FC236}">
                <a16:creationId xmlns:a16="http://schemas.microsoft.com/office/drawing/2014/main" id="{95866B6F-54F9-3C4A-8F7C-AE244DD62ED3}"/>
              </a:ext>
            </a:extLst>
          </p:cNvPr>
          <p:cNvSpPr/>
          <p:nvPr/>
        </p:nvSpPr>
        <p:spPr>
          <a:xfrm flipH="1">
            <a:off x="6256469" y="2401481"/>
            <a:ext cx="1186619" cy="1097280"/>
          </a:xfrm>
          <a:prstGeom prst="roundRect">
            <a:avLst>
              <a:gd name="adj" fmla="val 1910"/>
            </a:avLst>
          </a:prstGeom>
          <a:solidFill>
            <a:srgbClr val="F4E0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VBI</a:t>
            </a:r>
          </a:p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B6321D"/>
                </a:solidFill>
              </a:rPr>
              <a:t>Cache</a:t>
            </a:r>
          </a:p>
        </p:txBody>
      </p:sp>
      <p:sp>
        <p:nvSpPr>
          <p:cNvPr id="116" name="Rounded Rectangle 115">
            <a:extLst>
              <a:ext uri="{FF2B5EF4-FFF2-40B4-BE49-F238E27FC236}">
                <a16:creationId xmlns:a16="http://schemas.microsoft.com/office/drawing/2014/main" id="{5FEA5847-3169-0744-8D8A-6790CE15D708}"/>
              </a:ext>
            </a:extLst>
          </p:cNvPr>
          <p:cNvSpPr/>
          <p:nvPr/>
        </p:nvSpPr>
        <p:spPr>
          <a:xfrm>
            <a:off x="6374943" y="1153695"/>
            <a:ext cx="939452" cy="475989"/>
          </a:xfrm>
          <a:prstGeom prst="roundRect">
            <a:avLst>
              <a:gd name="adj" fmla="val 34923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Core</a:t>
            </a:r>
          </a:p>
        </p:txBody>
      </p:sp>
      <p:sp>
        <p:nvSpPr>
          <p:cNvPr id="117" name="Rounded Rectangle 116">
            <a:extLst>
              <a:ext uri="{FF2B5EF4-FFF2-40B4-BE49-F238E27FC236}">
                <a16:creationId xmlns:a16="http://schemas.microsoft.com/office/drawing/2014/main" id="{33A19930-4874-0F4F-BB4F-BA39AAB565F1}"/>
              </a:ext>
            </a:extLst>
          </p:cNvPr>
          <p:cNvSpPr/>
          <p:nvPr/>
        </p:nvSpPr>
        <p:spPr>
          <a:xfrm>
            <a:off x="5569618" y="5227409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D8166E23-928E-484D-AF6F-055DC249BC15}"/>
              </a:ext>
            </a:extLst>
          </p:cNvPr>
          <p:cNvSpPr/>
          <p:nvPr/>
        </p:nvSpPr>
        <p:spPr>
          <a:xfrm flipH="1">
            <a:off x="6524103" y="3898629"/>
            <a:ext cx="651350" cy="660162"/>
          </a:xfrm>
          <a:prstGeom prst="roundRect">
            <a:avLst>
              <a:gd name="adj" fmla="val 1910"/>
            </a:avLst>
          </a:prstGeom>
          <a:solidFill>
            <a:srgbClr val="E3D3F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2000" b="1" dirty="0">
                <a:solidFill>
                  <a:srgbClr val="7030A0"/>
                </a:solidFill>
              </a:rPr>
              <a:t>MTL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59E8637-F715-1349-BEEC-4381718D888D}"/>
              </a:ext>
            </a:extLst>
          </p:cNvPr>
          <p:cNvSpPr txBox="1"/>
          <p:nvPr/>
        </p:nvSpPr>
        <p:spPr>
          <a:xfrm>
            <a:off x="6813190" y="1715343"/>
            <a:ext cx="8053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accent2"/>
                </a:solidFill>
              </a:rPr>
              <a:t>VBI address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EF6D4CFC-16AC-FC44-830D-261246BEF0D7}"/>
              </a:ext>
            </a:extLst>
          </p:cNvPr>
          <p:cNvCxnSpPr>
            <a:cxnSpLocks/>
          </p:cNvCxnSpPr>
          <p:nvPr/>
        </p:nvCxnSpPr>
        <p:spPr>
          <a:xfrm>
            <a:off x="6937593" y="3513628"/>
            <a:ext cx="0" cy="39986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D184A17F-59B1-2F47-AE02-5AB1E0862968}"/>
              </a:ext>
            </a:extLst>
          </p:cNvPr>
          <p:cNvCxnSpPr>
            <a:cxnSpLocks/>
          </p:cNvCxnSpPr>
          <p:nvPr/>
        </p:nvCxnSpPr>
        <p:spPr>
          <a:xfrm>
            <a:off x="6974742" y="4558791"/>
            <a:ext cx="0" cy="66861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47F4B863-0950-594B-84DD-CAC670A9A4FE}"/>
              </a:ext>
            </a:extLst>
          </p:cNvPr>
          <p:cNvCxnSpPr>
            <a:cxnSpLocks/>
            <a:stCxn id="116" idx="2"/>
            <a:endCxn id="115" idx="0"/>
          </p:cNvCxnSpPr>
          <p:nvPr/>
        </p:nvCxnSpPr>
        <p:spPr>
          <a:xfrm>
            <a:off x="6844669" y="1629684"/>
            <a:ext cx="5109" cy="771797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TextBox 169">
            <a:extLst>
              <a:ext uri="{FF2B5EF4-FFF2-40B4-BE49-F238E27FC236}">
                <a16:creationId xmlns:a16="http://schemas.microsoft.com/office/drawing/2014/main" id="{B56644B2-CEA4-A345-8E82-A86ADD9EF905}"/>
              </a:ext>
            </a:extLst>
          </p:cNvPr>
          <p:cNvSpPr txBox="1"/>
          <p:nvPr/>
        </p:nvSpPr>
        <p:spPr>
          <a:xfrm>
            <a:off x="7051099" y="3447338"/>
            <a:ext cx="7924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write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back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39CF14A-C6C8-2B4D-8370-CDE34A54C16A}"/>
              </a:ext>
            </a:extLst>
          </p:cNvPr>
          <p:cNvSpPr txBox="1"/>
          <p:nvPr/>
        </p:nvSpPr>
        <p:spPr>
          <a:xfrm>
            <a:off x="7079592" y="4615214"/>
            <a:ext cx="945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Allocates</a:t>
            </a:r>
          </a:p>
          <a:p>
            <a:pPr algn="ctr"/>
            <a:r>
              <a:rPr lang="en-US" sz="1400" b="1" dirty="0">
                <a:solidFill>
                  <a:schemeClr val="accent6">
                    <a:lumMod val="75000"/>
                  </a:schemeClr>
                </a:solidFill>
              </a:rPr>
              <a:t>memory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5BA1FD2-371F-6C4A-834F-56FDB6E3FE39}"/>
              </a:ext>
            </a:extLst>
          </p:cNvPr>
          <p:cNvSpPr/>
          <p:nvPr/>
        </p:nvSpPr>
        <p:spPr>
          <a:xfrm>
            <a:off x="5857922" y="5227498"/>
            <a:ext cx="113486" cy="37253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BACEA7-C097-D14F-A453-06BDD1D0B731}"/>
              </a:ext>
            </a:extLst>
          </p:cNvPr>
          <p:cNvCxnSpPr>
            <a:cxnSpLocks/>
          </p:cNvCxnSpPr>
          <p:nvPr/>
        </p:nvCxnSpPr>
        <p:spPr>
          <a:xfrm>
            <a:off x="6813190" y="4558791"/>
            <a:ext cx="0" cy="66861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ontent Placeholder 3">
            <a:extLst>
              <a:ext uri="{FF2B5EF4-FFF2-40B4-BE49-F238E27FC236}">
                <a16:creationId xmlns:a16="http://schemas.microsoft.com/office/drawing/2014/main" id="{7500EAAB-C3EE-BA43-A272-91859971D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911224"/>
            <a:ext cx="5895417" cy="5318753"/>
          </a:xfrm>
        </p:spPr>
        <p:txBody>
          <a:bodyPr/>
          <a:lstStyle/>
          <a:p>
            <a:endParaRPr lang="en-US" sz="800" dirty="0"/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address translation</a:t>
            </a:r>
            <a:r>
              <a:rPr lang="en-US" dirty="0"/>
              <a:t> for accesses to regions with no allocation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sz="1400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memory access </a:t>
            </a:r>
            <a:r>
              <a:rPr lang="en-US" dirty="0"/>
              <a:t>to</a:t>
            </a:r>
            <a:r>
              <a:rPr lang="en-US" b="1" dirty="0"/>
              <a:t> </a:t>
            </a:r>
            <a:r>
              <a:rPr lang="en-US" dirty="0"/>
              <a:t>regions with no allocation yet</a:t>
            </a:r>
          </a:p>
          <a:p>
            <a:pPr lvl="1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Clr>
                <a:schemeClr val="tx1"/>
              </a:buClr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No memory allocation </a:t>
            </a:r>
            <a:r>
              <a:rPr lang="en-US" dirty="0"/>
              <a:t>for VBs that never leave the cache during their lifetime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00C0B3E-1450-D043-BB0A-EC002A0E4636}"/>
              </a:ext>
            </a:extLst>
          </p:cNvPr>
          <p:cNvSpPr/>
          <p:nvPr/>
        </p:nvSpPr>
        <p:spPr>
          <a:xfrm>
            <a:off x="124158" y="911224"/>
            <a:ext cx="8693004" cy="5318752"/>
          </a:xfrm>
          <a:prstGeom prst="rect">
            <a:avLst/>
          </a:prstGeom>
          <a:solidFill>
            <a:schemeClr val="bg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49F29C8-C985-0746-955E-1B829256C9E1}"/>
              </a:ext>
            </a:extLst>
          </p:cNvPr>
          <p:cNvSpPr txBox="1"/>
          <p:nvPr/>
        </p:nvSpPr>
        <p:spPr>
          <a:xfrm>
            <a:off x="322441" y="3722310"/>
            <a:ext cx="8494721" cy="21698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400" b="1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VBI </a:t>
            </a:r>
            <a:r>
              <a:rPr lang="en-US" sz="29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reduces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address translation 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overhead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, </a:t>
            </a:r>
            <a:r>
              <a:rPr lang="en-US" sz="29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improves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overall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performance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, </a:t>
            </a:r>
          </a:p>
          <a:p>
            <a:pPr algn="ctr"/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and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reduces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memory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 consumption</a:t>
            </a:r>
          </a:p>
          <a:p>
            <a:pPr algn="ctr"/>
            <a:endParaRPr lang="en-US" sz="2400" b="1" dirty="0">
              <a:solidFill>
                <a:srgbClr val="C00000"/>
              </a:solidFill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9E7590F-627F-0746-A28B-3A475C6FD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Delayed </a:t>
            </a:r>
            <a:r>
              <a:rPr lang="en-US" dirty="0"/>
              <a:t>P</a:t>
            </a:r>
            <a:r>
              <a:rPr lang="en-US" b="1" dirty="0"/>
              <a:t>hysical </a:t>
            </a:r>
            <a:r>
              <a:rPr lang="en-US" dirty="0"/>
              <a:t>M</a:t>
            </a:r>
            <a:r>
              <a:rPr lang="en-US" b="1" dirty="0"/>
              <a:t>emory </a:t>
            </a:r>
            <a:r>
              <a:rPr lang="en-US" dirty="0"/>
              <a:t>A</a:t>
            </a:r>
            <a:r>
              <a:rPr lang="en-US" b="1" dirty="0"/>
              <a:t>llocation</a:t>
            </a:r>
          </a:p>
        </p:txBody>
      </p:sp>
    </p:spTree>
    <p:extLst>
      <p:ext uri="{BB962C8B-B14F-4D97-AF65-F5344CB8AC3E}">
        <p14:creationId xmlns:p14="http://schemas.microsoft.com/office/powerpoint/2010/main" val="401579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A4E05-4DD2-C748-983D-90A31E95C2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CA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2800" dirty="0"/>
              <a:t>Inherently virtual caches</a:t>
            </a:r>
            <a:endParaRPr lang="en-CA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CA" sz="2800" dirty="0"/>
              <a:t>Inherently virtual caches</a:t>
            </a:r>
            <a:endParaRPr lang="en-US" sz="28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Eliminating 2D page walks in virtual machines</a:t>
            </a:r>
            <a:endParaRPr lang="en-US" sz="3200" dirty="0"/>
          </a:p>
          <a:p>
            <a:pPr lvl="1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3200" dirty="0"/>
          </a:p>
          <a:p>
            <a:pPr>
              <a:lnSpc>
                <a:spcPct val="200000"/>
              </a:lnSpc>
            </a:pPr>
            <a:endParaRPr lang="en-US" sz="3200" dirty="0"/>
          </a:p>
          <a:p>
            <a:endParaRPr lang="en-US" sz="32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55260D8-D1B4-4F4B-83BA-3F8F030CD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900" b="1" dirty="0"/>
              <a:t>Example Optimizations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65846A1-2A5C-2144-A1FB-0684663E149E}"/>
              </a:ext>
            </a:extLst>
          </p:cNvPr>
          <p:cNvSpPr/>
          <p:nvPr/>
        </p:nvSpPr>
        <p:spPr>
          <a:xfrm>
            <a:off x="455002" y="3960501"/>
            <a:ext cx="8229600" cy="798264"/>
          </a:xfrm>
          <a:prstGeom prst="round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97F8AD9-A1D6-7443-989E-F968C044165E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33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656106B-1F2B-7F41-803F-55FBEEFA7AC8}"/>
              </a:ext>
            </a:extLst>
          </p:cNvPr>
          <p:cNvSpPr/>
          <p:nvPr/>
        </p:nvSpPr>
        <p:spPr>
          <a:xfrm flipH="1">
            <a:off x="6003390" y="1329087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Guest OS</a:t>
            </a:r>
          </a:p>
        </p:txBody>
      </p: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54</a:t>
            </a:fld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482B05F-BB7C-194E-B6AF-26C8D414B471}"/>
              </a:ext>
            </a:extLst>
          </p:cNvPr>
          <p:cNvSpPr/>
          <p:nvPr/>
        </p:nvSpPr>
        <p:spPr>
          <a:xfrm flipH="1">
            <a:off x="6082529" y="4394070"/>
            <a:ext cx="2573014" cy="8287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solidFill>
              <a:srgbClr val="F1CC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Host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ECD6A62-9DC6-4F4C-BE4F-840B2C1BBDBB}"/>
              </a:ext>
            </a:extLst>
          </p:cNvPr>
          <p:cNvSpPr/>
          <p:nvPr/>
        </p:nvSpPr>
        <p:spPr>
          <a:xfrm flipH="1">
            <a:off x="6022431" y="3962276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 Host OS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BE6DF6E-9314-7947-B30E-A46975A2B9CE}"/>
              </a:ext>
            </a:extLst>
          </p:cNvPr>
          <p:cNvSpPr/>
          <p:nvPr/>
        </p:nvSpPr>
        <p:spPr>
          <a:xfrm>
            <a:off x="7747824" y="891348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2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BD579BC-F9E0-C542-B980-D75C91210377}"/>
              </a:ext>
            </a:extLst>
          </p:cNvPr>
          <p:cNvSpPr/>
          <p:nvPr/>
        </p:nvSpPr>
        <p:spPr>
          <a:xfrm>
            <a:off x="6101177" y="5339987"/>
            <a:ext cx="2560320" cy="540231"/>
          </a:xfrm>
          <a:prstGeom prst="roundRect">
            <a:avLst>
              <a:gd name="adj" fmla="val 665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Host Page Tables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76D6E1E-B2CA-0342-BB90-EC2D66F18053}"/>
              </a:ext>
            </a:extLst>
          </p:cNvPr>
          <p:cNvSpPr/>
          <p:nvPr/>
        </p:nvSpPr>
        <p:spPr>
          <a:xfrm>
            <a:off x="6101177" y="5980068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1B0AEE8F-6978-0245-9A10-B0E3C27CB3E6}"/>
              </a:ext>
            </a:extLst>
          </p:cNvPr>
          <p:cNvSpPr/>
          <p:nvPr/>
        </p:nvSpPr>
        <p:spPr>
          <a:xfrm>
            <a:off x="7826860" y="4475968"/>
            <a:ext cx="632517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E1FC8F4-6737-DA46-ADD9-926B8F238B5E}"/>
              </a:ext>
            </a:extLst>
          </p:cNvPr>
          <p:cNvSpPr txBox="1"/>
          <p:nvPr/>
        </p:nvSpPr>
        <p:spPr>
          <a:xfrm>
            <a:off x="6003390" y="3200508"/>
            <a:ext cx="258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---- virtualization layer ----</a:t>
            </a:r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444D4205-E981-9F4F-AF63-F661BC25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200" b="1" dirty="0"/>
              <a:t>Eliminating 2D Page Walks in Virtual Machines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EEA0BA4C-DBA6-4C47-AB49-14CCBAB1D25E}"/>
              </a:ext>
            </a:extLst>
          </p:cNvPr>
          <p:cNvSpPr/>
          <p:nvPr/>
        </p:nvSpPr>
        <p:spPr>
          <a:xfrm flipH="1">
            <a:off x="6088483" y="1765319"/>
            <a:ext cx="2573014" cy="8256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solidFill>
              <a:srgbClr val="F1CCC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Guest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EE8A99C2-4ABB-FB45-A4A4-33653C9AD898}"/>
              </a:ext>
            </a:extLst>
          </p:cNvPr>
          <p:cNvSpPr/>
          <p:nvPr/>
        </p:nvSpPr>
        <p:spPr>
          <a:xfrm>
            <a:off x="7804842" y="1857452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C104B34-C4DB-9442-935D-9F1A56D8E49C}"/>
              </a:ext>
            </a:extLst>
          </p:cNvPr>
          <p:cNvSpPr txBox="1"/>
          <p:nvPr/>
        </p:nvSpPr>
        <p:spPr>
          <a:xfrm>
            <a:off x="7814166" y="1997588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g VAS </a:t>
            </a:r>
            <a:endParaRPr lang="en-US" sz="1600" b="1" spc="-5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94C9395-BEFB-CA47-9530-727E5F967736}"/>
              </a:ext>
            </a:extLst>
          </p:cNvPr>
          <p:cNvSpPr/>
          <p:nvPr/>
        </p:nvSpPr>
        <p:spPr>
          <a:xfrm>
            <a:off x="6101177" y="2690789"/>
            <a:ext cx="2560320" cy="540231"/>
          </a:xfrm>
          <a:prstGeom prst="roundRect">
            <a:avLst>
              <a:gd name="adj" fmla="val 665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Guest Page Tables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1C93C292-3192-F546-91F2-894EA56E5985}"/>
              </a:ext>
            </a:extLst>
          </p:cNvPr>
          <p:cNvSpPr/>
          <p:nvPr/>
        </p:nvSpPr>
        <p:spPr>
          <a:xfrm>
            <a:off x="6206534" y="3514793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58FD2D74-B96F-314F-80C2-975BAEBB6002}"/>
              </a:ext>
            </a:extLst>
          </p:cNvPr>
          <p:cNvSpPr/>
          <p:nvPr/>
        </p:nvSpPr>
        <p:spPr>
          <a:xfrm>
            <a:off x="6241660" y="4467600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BF27EF0-C0D6-944D-906A-F6AF3CF17EAF}"/>
              </a:ext>
            </a:extLst>
          </p:cNvPr>
          <p:cNvSpPr txBox="1"/>
          <p:nvPr/>
        </p:nvSpPr>
        <p:spPr>
          <a:xfrm>
            <a:off x="6241660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1</a:t>
            </a:r>
            <a:endParaRPr lang="en-US" sz="1600" b="1" spc="-5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E3C7434-4CE5-E944-9BB3-95484CB910F8}"/>
              </a:ext>
            </a:extLst>
          </p:cNvPr>
          <p:cNvSpPr txBox="1"/>
          <p:nvPr/>
        </p:nvSpPr>
        <p:spPr>
          <a:xfrm>
            <a:off x="7814166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2</a:t>
            </a:r>
            <a:endParaRPr lang="en-US" sz="1600" b="1" spc="-50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BD44682-8734-1941-A176-B6CB0CCDBEE0}"/>
              </a:ext>
            </a:extLst>
          </p:cNvPr>
          <p:cNvCxnSpPr>
            <a:cxnSpLocks/>
            <a:stCxn id="28" idx="2"/>
            <a:endCxn id="51" idx="0"/>
          </p:cNvCxnSpPr>
          <p:nvPr/>
        </p:nvCxnSpPr>
        <p:spPr>
          <a:xfrm>
            <a:off x="8130424" y="1257108"/>
            <a:ext cx="0" cy="600344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CA87CB8-1DFA-6643-8FF0-6F87793AECD2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6567242" y="3895090"/>
            <a:ext cx="0" cy="57251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rved Right Arrow 33">
            <a:extLst>
              <a:ext uri="{FF2B5EF4-FFF2-40B4-BE49-F238E27FC236}">
                <a16:creationId xmlns:a16="http://schemas.microsoft.com/office/drawing/2014/main" id="{D04CD223-72F9-6448-9AF2-772AB11F8763}"/>
              </a:ext>
            </a:extLst>
          </p:cNvPr>
          <p:cNvSpPr/>
          <p:nvPr/>
        </p:nvSpPr>
        <p:spPr>
          <a:xfrm>
            <a:off x="5377311" y="2081668"/>
            <a:ext cx="609600" cy="27530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9" name="Curved Right Arrow 68">
            <a:extLst>
              <a:ext uri="{FF2B5EF4-FFF2-40B4-BE49-F238E27FC236}">
                <a16:creationId xmlns:a16="http://schemas.microsoft.com/office/drawing/2014/main" id="{9748EC3D-DD17-3A41-9777-D1212C9FCFBC}"/>
              </a:ext>
            </a:extLst>
          </p:cNvPr>
          <p:cNvSpPr/>
          <p:nvPr/>
        </p:nvSpPr>
        <p:spPr>
          <a:xfrm>
            <a:off x="5377311" y="4937836"/>
            <a:ext cx="609600" cy="140799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B51B35-7342-5F49-9E98-1CD7A00D0D2C}"/>
              </a:ext>
            </a:extLst>
          </p:cNvPr>
          <p:cNvSpPr txBox="1"/>
          <p:nvPr/>
        </p:nvSpPr>
        <p:spPr>
          <a:xfrm>
            <a:off x="5592500" y="735110"/>
            <a:ext cx="215532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Cambria" panose="02040503050406030204" pitchFamily="18" charset="0"/>
              </a:rPr>
              <a:t>Process running on</a:t>
            </a:r>
            <a:br>
              <a:rPr lang="en-US" sz="1600" dirty="0">
                <a:latin typeface="Cambria" panose="02040503050406030204" pitchFamily="18" charset="0"/>
              </a:rPr>
            </a:br>
            <a:r>
              <a:rPr lang="en-US" sz="1600" dirty="0">
                <a:latin typeface="Cambria" panose="02040503050406030204" pitchFamily="18" charset="0"/>
              </a:rPr>
              <a:t>a virtual machine (VM)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781D12C-956E-E243-8C7D-7A97E84AD4B5}"/>
              </a:ext>
            </a:extLst>
          </p:cNvPr>
          <p:cNvSpPr txBox="1"/>
          <p:nvPr/>
        </p:nvSpPr>
        <p:spPr>
          <a:xfrm>
            <a:off x="3415553" y="2785009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guest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4ABDF22-8ACD-3C49-B9B3-180733ADED18}"/>
              </a:ext>
            </a:extLst>
          </p:cNvPr>
          <p:cNvSpPr txBox="1"/>
          <p:nvPr/>
        </p:nvSpPr>
        <p:spPr>
          <a:xfrm>
            <a:off x="3415553" y="5041667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physical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29E054D-8BD1-9442-9173-0B8D723D94EC}"/>
              </a:ext>
            </a:extLst>
          </p:cNvPr>
          <p:cNvSpPr txBox="1"/>
          <p:nvPr/>
        </p:nvSpPr>
        <p:spPr>
          <a:xfrm>
            <a:off x="349814" y="1291906"/>
            <a:ext cx="5137060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Conventional virtual memory</a:t>
            </a:r>
          </a:p>
        </p:txBody>
      </p:sp>
    </p:spTree>
    <p:extLst>
      <p:ext uri="{BB962C8B-B14F-4D97-AF65-F5344CB8AC3E}">
        <p14:creationId xmlns:p14="http://schemas.microsoft.com/office/powerpoint/2010/main" val="61176197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C656106B-1F2B-7F41-803F-55FBEEFA7AC8}"/>
              </a:ext>
            </a:extLst>
          </p:cNvPr>
          <p:cNvSpPr/>
          <p:nvPr/>
        </p:nvSpPr>
        <p:spPr>
          <a:xfrm flipH="1">
            <a:off x="6003390" y="1329087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Guest OS</a:t>
            </a:r>
          </a:p>
        </p:txBody>
      </p: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55</a:t>
            </a:fld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482B05F-BB7C-194E-B6AF-26C8D414B471}"/>
              </a:ext>
            </a:extLst>
          </p:cNvPr>
          <p:cNvSpPr/>
          <p:nvPr/>
        </p:nvSpPr>
        <p:spPr>
          <a:xfrm flipH="1">
            <a:off x="6082529" y="4394070"/>
            <a:ext cx="2573014" cy="8287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Host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ECD6A62-9DC6-4F4C-BE4F-840B2C1BBDBB}"/>
              </a:ext>
            </a:extLst>
          </p:cNvPr>
          <p:cNvSpPr/>
          <p:nvPr/>
        </p:nvSpPr>
        <p:spPr>
          <a:xfrm flipH="1">
            <a:off x="6022431" y="3962276"/>
            <a:ext cx="2743200" cy="365760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77240" tIns="0" rIns="365760" bIns="0" rtlCol="0" anchor="ctr"/>
          <a:lstStyle/>
          <a:p>
            <a:pPr>
              <a:lnSpc>
                <a:spcPct val="80000"/>
              </a:lnSpc>
            </a:pPr>
            <a:r>
              <a:rPr lang="en-US" sz="1400" dirty="0">
                <a:solidFill>
                  <a:srgbClr val="4169E1"/>
                </a:solidFill>
              </a:rPr>
              <a:t>       Host OS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BE6DF6E-9314-7947-B30E-A46975A2B9CE}"/>
              </a:ext>
            </a:extLst>
          </p:cNvPr>
          <p:cNvSpPr/>
          <p:nvPr/>
        </p:nvSpPr>
        <p:spPr>
          <a:xfrm>
            <a:off x="7747824" y="891348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2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BD579BC-F9E0-C542-B980-D75C91210377}"/>
              </a:ext>
            </a:extLst>
          </p:cNvPr>
          <p:cNvSpPr/>
          <p:nvPr/>
        </p:nvSpPr>
        <p:spPr>
          <a:xfrm>
            <a:off x="6101177" y="5339987"/>
            <a:ext cx="2560320" cy="540231"/>
          </a:xfrm>
          <a:prstGeom prst="roundRect">
            <a:avLst>
              <a:gd name="adj" fmla="val 665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Host Page Tables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76D6E1E-B2CA-0342-BB90-EC2D66F18053}"/>
              </a:ext>
            </a:extLst>
          </p:cNvPr>
          <p:cNvSpPr/>
          <p:nvPr/>
        </p:nvSpPr>
        <p:spPr>
          <a:xfrm>
            <a:off x="6101177" y="5980068"/>
            <a:ext cx="2560320" cy="365760"/>
          </a:xfrm>
          <a:prstGeom prst="roundRect">
            <a:avLst>
              <a:gd name="adj" fmla="val 14063"/>
            </a:avLst>
          </a:prstGeom>
          <a:solidFill>
            <a:srgbClr val="E1F7E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dirty="0">
                <a:solidFill>
                  <a:schemeClr val="tx1"/>
                </a:solidFill>
              </a:rPr>
              <a:t>Physical Memory</a:t>
            </a:r>
            <a:endParaRPr lang="en-US" sz="1600" i="1" dirty="0">
              <a:solidFill>
                <a:schemeClr val="tx1"/>
              </a:solidFill>
            </a:endParaRPr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1B0AEE8F-6978-0245-9A10-B0E3C27CB3E6}"/>
              </a:ext>
            </a:extLst>
          </p:cNvPr>
          <p:cNvSpPr/>
          <p:nvPr/>
        </p:nvSpPr>
        <p:spPr>
          <a:xfrm>
            <a:off x="7826860" y="4475968"/>
            <a:ext cx="632517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E1FC8F4-6737-DA46-ADD9-926B8F238B5E}"/>
              </a:ext>
            </a:extLst>
          </p:cNvPr>
          <p:cNvSpPr txBox="1"/>
          <p:nvPr/>
        </p:nvSpPr>
        <p:spPr>
          <a:xfrm>
            <a:off x="6003390" y="3200508"/>
            <a:ext cx="2585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---- virtualization layer ----</a:t>
            </a:r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444D4205-E981-9F4F-AF63-F661BC25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200" b="1" dirty="0"/>
              <a:t>Eliminating 2D Page Walks in Virtual Machines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EEA0BA4C-DBA6-4C47-AB49-14CCBAB1D25E}"/>
              </a:ext>
            </a:extLst>
          </p:cNvPr>
          <p:cNvSpPr/>
          <p:nvPr/>
        </p:nvSpPr>
        <p:spPr>
          <a:xfrm flipH="1">
            <a:off x="6088483" y="1765319"/>
            <a:ext cx="2573014" cy="825620"/>
          </a:xfrm>
          <a:prstGeom prst="roundRect">
            <a:avLst>
              <a:gd name="adj" fmla="val 6476"/>
            </a:avLst>
          </a:prstGeom>
          <a:solidFill>
            <a:srgbClr val="F4E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0" rIns="0" bIns="0" rtlCol="0" anchor="b"/>
          <a:lstStyle/>
          <a:p>
            <a:pPr algn="ctr">
              <a:lnSpc>
                <a:spcPct val="80000"/>
              </a:lnSpc>
            </a:pPr>
            <a:r>
              <a:rPr lang="en-US" sz="1600" b="1" dirty="0">
                <a:solidFill>
                  <a:schemeClr val="tx1"/>
                </a:solidFill>
              </a:rPr>
              <a:t>Guest</a:t>
            </a:r>
            <a:r>
              <a:rPr lang="en-US" sz="1600" b="1" dirty="0">
                <a:solidFill>
                  <a:srgbClr val="B6321D"/>
                </a:solidFill>
              </a:rPr>
              <a:t> Virtual Address Space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EE8A99C2-4ABB-FB45-A4A4-33653C9AD898}"/>
              </a:ext>
            </a:extLst>
          </p:cNvPr>
          <p:cNvSpPr/>
          <p:nvPr/>
        </p:nvSpPr>
        <p:spPr>
          <a:xfrm>
            <a:off x="7804842" y="1857452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C104B34-C4DB-9442-935D-9F1A56D8E49C}"/>
              </a:ext>
            </a:extLst>
          </p:cNvPr>
          <p:cNvSpPr txBox="1"/>
          <p:nvPr/>
        </p:nvSpPr>
        <p:spPr>
          <a:xfrm>
            <a:off x="7814166" y="1997588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g VAS </a:t>
            </a:r>
            <a:endParaRPr lang="en-US" sz="1600" b="1" spc="-50" dirty="0"/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94C9395-BEFB-CA47-9530-727E5F967736}"/>
              </a:ext>
            </a:extLst>
          </p:cNvPr>
          <p:cNvSpPr/>
          <p:nvPr/>
        </p:nvSpPr>
        <p:spPr>
          <a:xfrm>
            <a:off x="6101177" y="2690789"/>
            <a:ext cx="2560320" cy="540231"/>
          </a:xfrm>
          <a:prstGeom prst="roundRect">
            <a:avLst>
              <a:gd name="adj" fmla="val 665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spcAft>
                <a:spcPts val="600"/>
              </a:spcAft>
            </a:pPr>
            <a:r>
              <a:rPr lang="en-US" sz="1600" b="1" spc="-20" dirty="0">
                <a:solidFill>
                  <a:srgbClr val="7030A0"/>
                </a:solidFill>
              </a:rPr>
              <a:t>Guest Page Tables</a:t>
            </a:r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1C93C292-3192-F546-91F2-894EA56E5985}"/>
              </a:ext>
            </a:extLst>
          </p:cNvPr>
          <p:cNvSpPr/>
          <p:nvPr/>
        </p:nvSpPr>
        <p:spPr>
          <a:xfrm>
            <a:off x="6206534" y="3514793"/>
            <a:ext cx="765199" cy="365760"/>
          </a:xfrm>
          <a:prstGeom prst="roundRect">
            <a:avLst>
              <a:gd name="adj" fmla="val 32292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Process 1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58FD2D74-B96F-314F-80C2-975BAEBB6002}"/>
              </a:ext>
            </a:extLst>
          </p:cNvPr>
          <p:cNvSpPr/>
          <p:nvPr/>
        </p:nvSpPr>
        <p:spPr>
          <a:xfrm>
            <a:off x="6241660" y="4467600"/>
            <a:ext cx="651164" cy="498894"/>
          </a:xfrm>
          <a:prstGeom prst="roundRect">
            <a:avLst>
              <a:gd name="adj" fmla="val 14063"/>
            </a:avLst>
          </a:prstGeom>
          <a:solidFill>
            <a:srgbClr val="EDBAA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BF27EF0-C0D6-944D-906A-F6AF3CF17EAF}"/>
              </a:ext>
            </a:extLst>
          </p:cNvPr>
          <p:cNvSpPr txBox="1"/>
          <p:nvPr/>
        </p:nvSpPr>
        <p:spPr>
          <a:xfrm>
            <a:off x="6241660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1</a:t>
            </a:r>
            <a:endParaRPr lang="en-US" sz="1600" b="1" spc="-5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E3C7434-4CE5-E944-9BB3-95484CB910F8}"/>
              </a:ext>
            </a:extLst>
          </p:cNvPr>
          <p:cNvSpPr txBox="1"/>
          <p:nvPr/>
        </p:nvSpPr>
        <p:spPr>
          <a:xfrm>
            <a:off x="7814166" y="4615732"/>
            <a:ext cx="65116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b="1" spc="-50" dirty="0">
                <a:solidFill>
                  <a:srgbClr val="C00000"/>
                </a:solidFill>
              </a:rPr>
              <a:t>VAS 2</a:t>
            </a:r>
            <a:endParaRPr lang="en-US" sz="1600" b="1" spc="-50" dirty="0"/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6BD44682-8734-1941-A176-B6CB0CCDBEE0}"/>
              </a:ext>
            </a:extLst>
          </p:cNvPr>
          <p:cNvCxnSpPr>
            <a:cxnSpLocks/>
            <a:stCxn id="28" idx="2"/>
            <a:endCxn id="51" idx="0"/>
          </p:cNvCxnSpPr>
          <p:nvPr/>
        </p:nvCxnSpPr>
        <p:spPr>
          <a:xfrm>
            <a:off x="8130424" y="1257108"/>
            <a:ext cx="0" cy="600344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6CA87CB8-1DFA-6643-8FF0-6F87793AECD2}"/>
              </a:ext>
            </a:extLst>
          </p:cNvPr>
          <p:cNvCxnSpPr>
            <a:cxnSpLocks/>
            <a:endCxn id="63" idx="0"/>
          </p:cNvCxnSpPr>
          <p:nvPr/>
        </p:nvCxnSpPr>
        <p:spPr>
          <a:xfrm>
            <a:off x="6567242" y="3895090"/>
            <a:ext cx="0" cy="572510"/>
          </a:xfrm>
          <a:prstGeom prst="straightConnector1">
            <a:avLst/>
          </a:prstGeom>
          <a:ln w="19050">
            <a:solidFill>
              <a:srgbClr val="0070C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rved Right Arrow 33">
            <a:extLst>
              <a:ext uri="{FF2B5EF4-FFF2-40B4-BE49-F238E27FC236}">
                <a16:creationId xmlns:a16="http://schemas.microsoft.com/office/drawing/2014/main" id="{D04CD223-72F9-6448-9AF2-772AB11F8763}"/>
              </a:ext>
            </a:extLst>
          </p:cNvPr>
          <p:cNvSpPr/>
          <p:nvPr/>
        </p:nvSpPr>
        <p:spPr>
          <a:xfrm>
            <a:off x="5377311" y="2081668"/>
            <a:ext cx="609600" cy="2753055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Curved Right Arrow 68">
            <a:extLst>
              <a:ext uri="{FF2B5EF4-FFF2-40B4-BE49-F238E27FC236}">
                <a16:creationId xmlns:a16="http://schemas.microsoft.com/office/drawing/2014/main" id="{9748EC3D-DD17-3A41-9777-D1212C9FCFBC}"/>
              </a:ext>
            </a:extLst>
          </p:cNvPr>
          <p:cNvSpPr/>
          <p:nvPr/>
        </p:nvSpPr>
        <p:spPr>
          <a:xfrm>
            <a:off x="5377311" y="4937836"/>
            <a:ext cx="609600" cy="1407992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1B51B35-7342-5F49-9E98-1CD7A00D0D2C}"/>
              </a:ext>
            </a:extLst>
          </p:cNvPr>
          <p:cNvSpPr txBox="1"/>
          <p:nvPr/>
        </p:nvSpPr>
        <p:spPr>
          <a:xfrm>
            <a:off x="5592500" y="735110"/>
            <a:ext cx="2155324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Cambria" panose="02040503050406030204" pitchFamily="18" charset="0"/>
              </a:rPr>
              <a:t>Process running on</a:t>
            </a:r>
            <a:br>
              <a:rPr lang="en-US" sz="1600" dirty="0">
                <a:latin typeface="Cambria" panose="02040503050406030204" pitchFamily="18" charset="0"/>
              </a:rPr>
            </a:br>
            <a:r>
              <a:rPr lang="en-US" sz="1600" dirty="0">
                <a:latin typeface="Cambria" panose="02040503050406030204" pitchFamily="18" charset="0"/>
              </a:rPr>
              <a:t>a virtual machine (VM)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05A25BC-56FA-1D40-834D-4BE54190325A}"/>
              </a:ext>
            </a:extLst>
          </p:cNvPr>
          <p:cNvCxnSpPr>
            <a:cxnSpLocks/>
          </p:cNvCxnSpPr>
          <p:nvPr/>
        </p:nvCxnSpPr>
        <p:spPr>
          <a:xfrm>
            <a:off x="5013147" y="1089056"/>
            <a:ext cx="0" cy="5084677"/>
          </a:xfrm>
          <a:prstGeom prst="line">
            <a:avLst/>
          </a:prstGeom>
          <a:ln w="3810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3781D12C-956E-E243-8C7D-7A97E84AD4B5}"/>
              </a:ext>
            </a:extLst>
          </p:cNvPr>
          <p:cNvSpPr txBox="1"/>
          <p:nvPr/>
        </p:nvSpPr>
        <p:spPr>
          <a:xfrm>
            <a:off x="3415553" y="2785009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guest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 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4ABDF22-8ACD-3C49-B9B3-180733ADED18}"/>
              </a:ext>
            </a:extLst>
          </p:cNvPr>
          <p:cNvSpPr txBox="1"/>
          <p:nvPr/>
        </p:nvSpPr>
        <p:spPr>
          <a:xfrm>
            <a:off x="3415553" y="5041667"/>
            <a:ext cx="217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virtual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– to –</a:t>
            </a:r>
            <a:b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</a:br>
            <a:r>
              <a:rPr lang="en-US" sz="24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physical </a:t>
            </a: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92EF6D9E-F83D-2B41-BB28-7921505AA9C0}"/>
              </a:ext>
            </a:extLst>
          </p:cNvPr>
          <p:cNvGrpSpPr/>
          <p:nvPr/>
        </p:nvGrpSpPr>
        <p:grpSpPr>
          <a:xfrm>
            <a:off x="6022431" y="1121162"/>
            <a:ext cx="2743200" cy="4787262"/>
            <a:chOff x="6009737" y="1558566"/>
            <a:chExt cx="2743200" cy="4787262"/>
          </a:xfrm>
        </p:grpSpPr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F46FC0A2-B06D-2E46-A368-773023632CF1}"/>
                </a:ext>
              </a:extLst>
            </p:cNvPr>
            <p:cNvSpPr/>
            <p:nvPr/>
          </p:nvSpPr>
          <p:spPr>
            <a:xfrm flipH="1">
              <a:off x="6009737" y="1993876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Guest OS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582896CE-8CB0-E044-9031-4B0797DC77E7}"/>
                </a:ext>
              </a:extLst>
            </p:cNvPr>
            <p:cNvSpPr/>
            <p:nvPr/>
          </p:nvSpPr>
          <p:spPr>
            <a:xfrm flipH="1">
              <a:off x="6088483" y="3694068"/>
              <a:ext cx="2573014" cy="1097280"/>
            </a:xfrm>
            <a:prstGeom prst="roundRect">
              <a:avLst>
                <a:gd name="adj" fmla="val 6476"/>
              </a:avLst>
            </a:prstGeom>
            <a:solidFill>
              <a:srgbClr val="F4E0DD"/>
            </a:solidFill>
            <a:ln>
              <a:solidFill>
                <a:srgbClr val="F1CC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3BB044A7-3BA9-A646-AD38-3D7EE598C19E}"/>
                </a:ext>
              </a:extLst>
            </p:cNvPr>
            <p:cNvSpPr/>
            <p:nvPr/>
          </p:nvSpPr>
          <p:spPr>
            <a:xfrm flipH="1">
              <a:off x="6009737" y="315876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 Host OS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B78B4C3-0785-9448-B476-9275E55DDDE4}"/>
                </a:ext>
              </a:extLst>
            </p:cNvPr>
            <p:cNvSpPr/>
            <p:nvPr/>
          </p:nvSpPr>
          <p:spPr>
            <a:xfrm>
              <a:off x="6192616" y="2688228"/>
              <a:ext cx="757773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1</a:t>
              </a: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96BDAEF7-B106-8E42-B4C6-16522074288A}"/>
                </a:ext>
              </a:extLst>
            </p:cNvPr>
            <p:cNvGrpSpPr/>
            <p:nvPr/>
          </p:nvGrpSpPr>
          <p:grpSpPr>
            <a:xfrm>
              <a:off x="6009737" y="3785508"/>
              <a:ext cx="548640" cy="611981"/>
              <a:chOff x="1988245" y="1344231"/>
              <a:chExt cx="548640" cy="611981"/>
            </a:xfrm>
          </p:grpSpPr>
          <p:sp>
            <p:nvSpPr>
              <p:cNvPr id="107" name="Rounded Rectangle 106">
                <a:extLst>
                  <a:ext uri="{FF2B5EF4-FFF2-40B4-BE49-F238E27FC236}">
                    <a16:creationId xmlns:a16="http://schemas.microsoft.com/office/drawing/2014/main" id="{EC3E75E5-099F-8D45-AC01-7224912870C4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C75425F2-E01C-4D44-8B8E-484CC758EF9E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063AA4B2-9510-3A43-A946-0609B312BB7F}"/>
                </a:ext>
              </a:extLst>
            </p:cNvPr>
            <p:cNvCxnSpPr>
              <a:cxnSpLocks/>
              <a:stCxn id="72" idx="2"/>
              <a:endCxn id="107" idx="0"/>
            </p:cNvCxnSpPr>
            <p:nvPr/>
          </p:nvCxnSpPr>
          <p:spPr>
            <a:xfrm flipH="1">
              <a:off x="6284057" y="3053988"/>
              <a:ext cx="287446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ounded Rectangle 94">
              <a:extLst>
                <a:ext uri="{FF2B5EF4-FFF2-40B4-BE49-F238E27FC236}">
                  <a16:creationId xmlns:a16="http://schemas.microsoft.com/office/drawing/2014/main" id="{BE3E47F2-BE8F-D441-9E93-AFA3421E7A41}"/>
                </a:ext>
              </a:extLst>
            </p:cNvPr>
            <p:cNvSpPr/>
            <p:nvPr/>
          </p:nvSpPr>
          <p:spPr>
            <a:xfrm>
              <a:off x="7756275" y="1558566"/>
              <a:ext cx="765199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2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587BAF31-F848-5142-A4E4-4B2710C0CB89}"/>
                </a:ext>
              </a:extLst>
            </p:cNvPr>
            <p:cNvCxnSpPr>
              <a:cxnSpLocks/>
              <a:stCxn id="95" idx="2"/>
              <a:endCxn id="105" idx="0"/>
            </p:cNvCxnSpPr>
            <p:nvPr/>
          </p:nvCxnSpPr>
          <p:spPr>
            <a:xfrm flipH="1">
              <a:off x="7133270" y="1924326"/>
              <a:ext cx="1005605" cy="1873688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423EFAAD-3139-3649-8910-2C9692C2AA15}"/>
                </a:ext>
              </a:extLst>
            </p:cNvPr>
            <p:cNvSpPr/>
            <p:nvPr/>
          </p:nvSpPr>
          <p:spPr>
            <a:xfrm>
              <a:off x="6101177" y="497422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6A9FE22F-5E39-4D4D-AEE4-D91B220555D7}"/>
                </a:ext>
              </a:extLst>
            </p:cNvPr>
            <p:cNvSpPr/>
            <p:nvPr/>
          </p:nvSpPr>
          <p:spPr>
            <a:xfrm>
              <a:off x="6101177" y="598006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2446897F-724A-7F4B-9904-2D08CEB3484A}"/>
                </a:ext>
              </a:extLst>
            </p:cNvPr>
            <p:cNvGrpSpPr/>
            <p:nvPr/>
          </p:nvGrpSpPr>
          <p:grpSpPr>
            <a:xfrm>
              <a:off x="6858950" y="3798014"/>
              <a:ext cx="548640" cy="611981"/>
              <a:chOff x="2079685" y="1344231"/>
              <a:chExt cx="548640" cy="611981"/>
            </a:xfrm>
          </p:grpSpPr>
          <p:sp>
            <p:nvSpPr>
              <p:cNvPr id="105" name="Rounded Rectangle 104">
                <a:extLst>
                  <a:ext uri="{FF2B5EF4-FFF2-40B4-BE49-F238E27FC236}">
                    <a16:creationId xmlns:a16="http://schemas.microsoft.com/office/drawing/2014/main" id="{87538D9C-1440-0B45-8296-F1C018970634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B1AD2FAC-EDE3-3548-B9C4-FBAADBE4C7B1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327B4906-2F9C-3D4F-9FC0-7714D129E6E6}"/>
                </a:ext>
              </a:extLst>
            </p:cNvPr>
            <p:cNvSpPr/>
            <p:nvPr/>
          </p:nvSpPr>
          <p:spPr>
            <a:xfrm>
              <a:off x="7756275" y="3785508"/>
              <a:ext cx="765199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0797BF27-9BC8-F94C-90BA-B2DD615B0C7B}"/>
                </a:ext>
              </a:extLst>
            </p:cNvPr>
            <p:cNvSpPr txBox="1"/>
            <p:nvPr/>
          </p:nvSpPr>
          <p:spPr>
            <a:xfrm>
              <a:off x="7844714" y="41763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3</a:t>
              </a:r>
            </a:p>
          </p:txBody>
        </p: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FCF2CF69-782F-B84E-A9CA-9D9A9A99A20B}"/>
                </a:ext>
              </a:extLst>
            </p:cNvPr>
            <p:cNvCxnSpPr>
              <a:cxnSpLocks/>
              <a:stCxn id="72" idx="2"/>
              <a:endCxn id="105" idx="0"/>
            </p:cNvCxnSpPr>
            <p:nvPr/>
          </p:nvCxnSpPr>
          <p:spPr>
            <a:xfrm>
              <a:off x="6571503" y="3053988"/>
              <a:ext cx="561767" cy="744026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102">
              <a:extLst>
                <a:ext uri="{FF2B5EF4-FFF2-40B4-BE49-F238E27FC236}">
                  <a16:creationId xmlns:a16="http://schemas.microsoft.com/office/drawing/2014/main" id="{98EAF70F-4364-B349-8F98-1D88E91FDF40}"/>
                </a:ext>
              </a:extLst>
            </p:cNvPr>
            <p:cNvCxnSpPr>
              <a:cxnSpLocks/>
              <a:stCxn id="95" idx="2"/>
              <a:endCxn id="100" idx="0"/>
            </p:cNvCxnSpPr>
            <p:nvPr/>
          </p:nvCxnSpPr>
          <p:spPr>
            <a:xfrm>
              <a:off x="8138875" y="1924326"/>
              <a:ext cx="0" cy="1861182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6C277D36-560C-F348-8A68-313F74391C9B}"/>
                </a:ext>
              </a:extLst>
            </p:cNvPr>
            <p:cNvSpPr txBox="1"/>
            <p:nvPr/>
          </p:nvSpPr>
          <p:spPr>
            <a:xfrm>
              <a:off x="6088483" y="2338201"/>
              <a:ext cx="2585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---- virtualization layer ----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4E2A5CFC-E448-AF41-AF1C-C5CD832BEE90}"/>
              </a:ext>
            </a:extLst>
          </p:cNvPr>
          <p:cNvSpPr txBox="1"/>
          <p:nvPr/>
        </p:nvSpPr>
        <p:spPr>
          <a:xfrm>
            <a:off x="349814" y="1291906"/>
            <a:ext cx="5137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Conventional virtual memory</a:t>
            </a:r>
          </a:p>
        </p:txBody>
      </p:sp>
    </p:spTree>
    <p:extLst>
      <p:ext uri="{BB962C8B-B14F-4D97-AF65-F5344CB8AC3E}">
        <p14:creationId xmlns:p14="http://schemas.microsoft.com/office/powerpoint/2010/main" val="254012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6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1C1C1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89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1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3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9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0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02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04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0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0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10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12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1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1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18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20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22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24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5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26" dur="2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2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30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53646 0 " pathEditMode="relative" ptsTypes="AA">
                                      <p:cBhvr>
                                        <p:cTn id="13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2000"/>
                            </p:stCondLst>
                            <p:childTnLst>
                              <p:par>
                                <p:cTn id="1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2" grpId="1" animBg="1"/>
      <p:bldP spid="22" grpId="0" animBg="1"/>
      <p:bldP spid="22" grpId="1" animBg="1"/>
      <p:bldP spid="23" grpId="0" animBg="1"/>
      <p:bldP spid="23" grpId="1" animBg="1"/>
      <p:bldP spid="28" grpId="0" animBg="1"/>
      <p:bldP spid="32" grpId="0" animBg="1"/>
      <p:bldP spid="32" grpId="1" animBg="1"/>
      <p:bldP spid="33" grpId="0" animBg="1"/>
      <p:bldP spid="56" grpId="0" animBg="1"/>
      <p:bldP spid="65" grpId="0"/>
      <p:bldP spid="65" grpId="1"/>
      <p:bldP spid="50" grpId="0" animBg="1"/>
      <p:bldP spid="50" grpId="1" animBg="1"/>
      <p:bldP spid="51" grpId="0" animBg="1"/>
      <p:bldP spid="52" grpId="0"/>
      <p:bldP spid="52" grpId="1"/>
      <p:bldP spid="53" grpId="0" animBg="1"/>
      <p:bldP spid="53" grpId="1" animBg="1"/>
      <p:bldP spid="54" grpId="0" animBg="1"/>
      <p:bldP spid="63" grpId="0" animBg="1"/>
      <p:bldP spid="64" grpId="0"/>
      <p:bldP spid="64" grpId="1"/>
      <p:bldP spid="66" grpId="0"/>
      <p:bldP spid="66" grpId="1"/>
      <p:bldP spid="34" grpId="0" animBg="1"/>
      <p:bldP spid="69" grpId="0" animBg="1"/>
      <p:bldP spid="71" grpId="0"/>
      <p:bldP spid="49" grpId="0"/>
      <p:bldP spid="57" grpId="0"/>
      <p:bldP spid="76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8C4DE67C-E084-BF4F-9FFE-98B05C010D1B}"/>
              </a:ext>
            </a:extLst>
          </p:cNvPr>
          <p:cNvSpPr txBox="1"/>
          <p:nvPr/>
        </p:nvSpPr>
        <p:spPr>
          <a:xfrm>
            <a:off x="454145" y="2469612"/>
            <a:ext cx="457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Guest OS</a:t>
            </a:r>
            <a:r>
              <a:rPr lang="en-US" b="1" dirty="0">
                <a:latin typeface="Cambria" panose="02040503050406030204" pitchFamily="18" charset="0"/>
              </a:rPr>
              <a:t> and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OS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interact once</a:t>
            </a:r>
            <a:r>
              <a:rPr lang="en-US" b="1" dirty="0">
                <a:latin typeface="Cambria" panose="02040503050406030204" pitchFamily="18" charset="0"/>
              </a:rPr>
              <a:t> to attach Process 1 to its VBs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2EAF8C92-7FB6-B740-BB3D-4087DF8BD517}"/>
              </a:ext>
            </a:extLst>
          </p:cNvPr>
          <p:cNvCxnSpPr>
            <a:cxnSpLocks/>
            <a:endCxn id="41" idx="3"/>
          </p:cNvCxnSpPr>
          <p:nvPr/>
        </p:nvCxnSpPr>
        <p:spPr>
          <a:xfrm rot="10800000" flipV="1">
            <a:off x="5026950" y="2297142"/>
            <a:ext cx="680401" cy="495636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56</a:t>
            </a:fld>
            <a:endParaRPr lang="en-US" dirty="0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EEDA6AB7-1EC5-E946-AE78-E70E5248E2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12845" y="1767878"/>
            <a:ext cx="12700" cy="1164886"/>
          </a:xfrm>
          <a:prstGeom prst="bentConnector3">
            <a:avLst>
              <a:gd name="adj1" fmla="val 180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63290CD4-5B6A-8342-AA46-5953BBAE8693}"/>
              </a:ext>
            </a:extLst>
          </p:cNvPr>
          <p:cNvCxnSpPr>
            <a:cxnSpLocks/>
            <a:endCxn id="83" idx="3"/>
          </p:cNvCxnSpPr>
          <p:nvPr/>
        </p:nvCxnSpPr>
        <p:spPr>
          <a:xfrm rot="10800000" flipV="1">
            <a:off x="5184893" y="5026343"/>
            <a:ext cx="837545" cy="323169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4381D608-94F2-AB4E-A7D7-4C97389639A2}"/>
              </a:ext>
            </a:extLst>
          </p:cNvPr>
          <p:cNvSpPr txBox="1"/>
          <p:nvPr/>
        </p:nvSpPr>
        <p:spPr>
          <a:xfrm>
            <a:off x="612088" y="5026347"/>
            <a:ext cx="457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ambria" panose="02040503050406030204" pitchFamily="18" charset="0"/>
              </a:rPr>
              <a:t>MTL</a:t>
            </a:r>
            <a:r>
              <a:rPr lang="en-US" b="1" dirty="0">
                <a:latin typeface="Cambria" panose="02040503050406030204" pitchFamily="18" charset="0"/>
              </a:rPr>
              <a:t> is the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only component</a:t>
            </a:r>
            <a:r>
              <a:rPr lang="en-US" b="1" dirty="0">
                <a:latin typeface="Cambria" panose="02040503050406030204" pitchFamily="18" charset="0"/>
              </a:rPr>
              <a:t> in the system that manages address mapping</a:t>
            </a:r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444D4205-E981-9F4F-AF63-F661BC25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200" b="1" dirty="0"/>
              <a:t>Eliminating 2D Page Walks in Virtual Machines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1DB674E-EFC2-0E48-BCD3-6393172E67F3}"/>
              </a:ext>
            </a:extLst>
          </p:cNvPr>
          <p:cNvGrpSpPr/>
          <p:nvPr/>
        </p:nvGrpSpPr>
        <p:grpSpPr>
          <a:xfrm>
            <a:off x="6022431" y="1121162"/>
            <a:ext cx="2743200" cy="4787262"/>
            <a:chOff x="6009737" y="1558566"/>
            <a:chExt cx="2743200" cy="4787262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AF238AEF-E251-FA4F-8A58-FF6BF9975925}"/>
                </a:ext>
              </a:extLst>
            </p:cNvPr>
            <p:cNvSpPr/>
            <p:nvPr/>
          </p:nvSpPr>
          <p:spPr>
            <a:xfrm flipH="1">
              <a:off x="6009737" y="1993876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Guest OS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B2DFEF33-70E5-354A-A15C-2008110E9234}"/>
                </a:ext>
              </a:extLst>
            </p:cNvPr>
            <p:cNvSpPr/>
            <p:nvPr/>
          </p:nvSpPr>
          <p:spPr>
            <a:xfrm flipH="1">
              <a:off x="6088483" y="3694068"/>
              <a:ext cx="2573014" cy="1097280"/>
            </a:xfrm>
            <a:prstGeom prst="roundRect">
              <a:avLst>
                <a:gd name="adj" fmla="val 6476"/>
              </a:avLst>
            </a:prstGeom>
            <a:solidFill>
              <a:srgbClr val="F4E0DD"/>
            </a:solidFill>
            <a:ln>
              <a:solidFill>
                <a:srgbClr val="F1CC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9E65A970-8484-9447-BBDF-28E0C28FE4A2}"/>
                </a:ext>
              </a:extLst>
            </p:cNvPr>
            <p:cNvSpPr/>
            <p:nvPr/>
          </p:nvSpPr>
          <p:spPr>
            <a:xfrm flipH="1">
              <a:off x="6009737" y="315876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 Host OS</a:t>
              </a: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030F7FE7-525F-3946-BA3E-B55AE34BEBC9}"/>
                </a:ext>
              </a:extLst>
            </p:cNvPr>
            <p:cNvSpPr/>
            <p:nvPr/>
          </p:nvSpPr>
          <p:spPr>
            <a:xfrm>
              <a:off x="6192616" y="2688228"/>
              <a:ext cx="757773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1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102D964-DD4C-064B-B5E2-801E5FE40B15}"/>
                </a:ext>
              </a:extLst>
            </p:cNvPr>
            <p:cNvGrpSpPr/>
            <p:nvPr/>
          </p:nvGrpSpPr>
          <p:grpSpPr>
            <a:xfrm>
              <a:off x="6009737" y="3785508"/>
              <a:ext cx="548640" cy="611981"/>
              <a:chOff x="1988245" y="1344231"/>
              <a:chExt cx="548640" cy="611981"/>
            </a:xfrm>
          </p:grpSpPr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B31C3392-096E-844C-B2A2-740215A4294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71244AE-8973-1147-9546-DBB28D512FBE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6A454FB-48B5-E04B-8FB3-3340A8A06F07}"/>
                </a:ext>
              </a:extLst>
            </p:cNvPr>
            <p:cNvCxnSpPr>
              <a:cxnSpLocks/>
              <a:stCxn id="37" idx="2"/>
              <a:endCxn id="66" idx="0"/>
            </p:cNvCxnSpPr>
            <p:nvPr/>
          </p:nvCxnSpPr>
          <p:spPr>
            <a:xfrm flipH="1">
              <a:off x="6284057" y="3053988"/>
              <a:ext cx="287446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7952F9A3-3144-C746-B80C-D8A0EC2E7C16}"/>
                </a:ext>
              </a:extLst>
            </p:cNvPr>
            <p:cNvSpPr/>
            <p:nvPr/>
          </p:nvSpPr>
          <p:spPr>
            <a:xfrm>
              <a:off x="7756275" y="1558566"/>
              <a:ext cx="765199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2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24D9AE6-A719-344A-96E4-724616EB4C93}"/>
                </a:ext>
              </a:extLst>
            </p:cNvPr>
            <p:cNvCxnSpPr>
              <a:cxnSpLocks/>
              <a:stCxn id="43" idx="2"/>
              <a:endCxn id="63" idx="0"/>
            </p:cNvCxnSpPr>
            <p:nvPr/>
          </p:nvCxnSpPr>
          <p:spPr>
            <a:xfrm flipH="1">
              <a:off x="7133270" y="1924326"/>
              <a:ext cx="1005605" cy="1873688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C9B1EC5E-FAF7-B548-97BC-6BA1AB9B6DF6}"/>
                </a:ext>
              </a:extLst>
            </p:cNvPr>
            <p:cNvSpPr/>
            <p:nvPr/>
          </p:nvSpPr>
          <p:spPr>
            <a:xfrm>
              <a:off x="6101177" y="497422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10EAC17A-B7AF-B34E-81DD-3A9CBF2C2D89}"/>
                </a:ext>
              </a:extLst>
            </p:cNvPr>
            <p:cNvSpPr/>
            <p:nvPr/>
          </p:nvSpPr>
          <p:spPr>
            <a:xfrm>
              <a:off x="6101177" y="598006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A6D7EF1-CCA0-9E40-83FB-409DD3E605C7}"/>
                </a:ext>
              </a:extLst>
            </p:cNvPr>
            <p:cNvGrpSpPr/>
            <p:nvPr/>
          </p:nvGrpSpPr>
          <p:grpSpPr>
            <a:xfrm>
              <a:off x="6858950" y="3798014"/>
              <a:ext cx="548640" cy="611981"/>
              <a:chOff x="2079685" y="1344231"/>
              <a:chExt cx="548640" cy="611981"/>
            </a:xfrm>
          </p:grpSpPr>
          <p:sp>
            <p:nvSpPr>
              <p:cNvPr id="63" name="Rounded Rectangle 62">
                <a:extLst>
                  <a:ext uri="{FF2B5EF4-FFF2-40B4-BE49-F238E27FC236}">
                    <a16:creationId xmlns:a16="http://schemas.microsoft.com/office/drawing/2014/main" id="{BFCC8B43-8EB7-4B43-9182-F6B6D8C9FC98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1EDC4D5-9E3A-1A44-A865-11F5EC99562B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CDF2CC13-1573-104F-93E5-0FDEC4FBFDAB}"/>
                </a:ext>
              </a:extLst>
            </p:cNvPr>
            <p:cNvSpPr/>
            <p:nvPr/>
          </p:nvSpPr>
          <p:spPr>
            <a:xfrm>
              <a:off x="7756275" y="3785508"/>
              <a:ext cx="765199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736336-83DF-9540-AF52-DD583509F94C}"/>
                </a:ext>
              </a:extLst>
            </p:cNvPr>
            <p:cNvSpPr txBox="1"/>
            <p:nvPr/>
          </p:nvSpPr>
          <p:spPr>
            <a:xfrm>
              <a:off x="7844714" y="41763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3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07E1D44-29BB-8D4B-8D6B-40B1D7F2A704}"/>
                </a:ext>
              </a:extLst>
            </p:cNvPr>
            <p:cNvCxnSpPr>
              <a:cxnSpLocks/>
              <a:stCxn id="37" idx="2"/>
              <a:endCxn id="63" idx="0"/>
            </p:cNvCxnSpPr>
            <p:nvPr/>
          </p:nvCxnSpPr>
          <p:spPr>
            <a:xfrm>
              <a:off x="6571503" y="3053988"/>
              <a:ext cx="561767" cy="744026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CD7C498-3CB0-B24F-AB5A-DC55C1D58AB3}"/>
                </a:ext>
              </a:extLst>
            </p:cNvPr>
            <p:cNvCxnSpPr>
              <a:cxnSpLocks/>
              <a:stCxn id="43" idx="2"/>
              <a:endCxn id="50" idx="0"/>
            </p:cNvCxnSpPr>
            <p:nvPr/>
          </p:nvCxnSpPr>
          <p:spPr>
            <a:xfrm>
              <a:off x="8138875" y="1924326"/>
              <a:ext cx="0" cy="1861182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AD4F5DA-4317-924E-B27E-B44B39A0DF55}"/>
                </a:ext>
              </a:extLst>
            </p:cNvPr>
            <p:cNvSpPr txBox="1"/>
            <p:nvPr/>
          </p:nvSpPr>
          <p:spPr>
            <a:xfrm>
              <a:off x="6088483" y="2338201"/>
              <a:ext cx="2585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---- virtualization layer ----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7F6F56B-CBAF-1B47-A13C-6355196B5E2A}"/>
              </a:ext>
            </a:extLst>
          </p:cNvPr>
          <p:cNvSpPr txBox="1"/>
          <p:nvPr/>
        </p:nvSpPr>
        <p:spPr>
          <a:xfrm>
            <a:off x="771015" y="1300513"/>
            <a:ext cx="41391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VBI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93718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83" grpId="0"/>
      <p:bldP spid="33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Box 40">
            <a:extLst>
              <a:ext uri="{FF2B5EF4-FFF2-40B4-BE49-F238E27FC236}">
                <a16:creationId xmlns:a16="http://schemas.microsoft.com/office/drawing/2014/main" id="{8C4DE67C-E084-BF4F-9FFE-98B05C010D1B}"/>
              </a:ext>
            </a:extLst>
          </p:cNvPr>
          <p:cNvSpPr txBox="1"/>
          <p:nvPr/>
        </p:nvSpPr>
        <p:spPr>
          <a:xfrm>
            <a:off x="659218" y="1450869"/>
            <a:ext cx="457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Guest OS</a:t>
            </a:r>
            <a:r>
              <a:rPr lang="en-US" b="1" dirty="0">
                <a:latin typeface="Cambria" panose="02040503050406030204" pitchFamily="18" charset="0"/>
              </a:rPr>
              <a:t> and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host OS </a:t>
            </a:r>
            <a:r>
              <a:rPr lang="en-US" b="1" dirty="0">
                <a:latin typeface="Cambria" panose="02040503050406030204" pitchFamily="18" charset="0"/>
              </a:rPr>
              <a:t>interact once to attach Process 1 to its VBs</a:t>
            </a:r>
          </a:p>
        </p:txBody>
      </p:sp>
      <p:cxnSp>
        <p:nvCxnSpPr>
          <p:cNvPr id="42" name="Curved Connector 41">
            <a:extLst>
              <a:ext uri="{FF2B5EF4-FFF2-40B4-BE49-F238E27FC236}">
                <a16:creationId xmlns:a16="http://schemas.microsoft.com/office/drawing/2014/main" id="{2EAF8C92-7FB6-B740-BB3D-4087DF8BD517}"/>
              </a:ext>
            </a:extLst>
          </p:cNvPr>
          <p:cNvCxnSpPr>
            <a:cxnSpLocks/>
          </p:cNvCxnSpPr>
          <p:nvPr/>
        </p:nvCxnSpPr>
        <p:spPr>
          <a:xfrm rot="10800000">
            <a:off x="4961250" y="1894130"/>
            <a:ext cx="746098" cy="40301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Slide Number Placeholder 2">
            <a:extLst>
              <a:ext uri="{FF2B5EF4-FFF2-40B4-BE49-F238E27FC236}">
                <a16:creationId xmlns:a16="http://schemas.microsoft.com/office/drawing/2014/main" id="{440E2C58-7C80-0143-98C0-5BCDC44DBB9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57</a:t>
            </a:fld>
            <a:endParaRPr lang="en-US" dirty="0"/>
          </a:p>
        </p:txBody>
      </p:sp>
      <p:cxnSp>
        <p:nvCxnSpPr>
          <p:cNvPr id="70" name="Elbow Connector 69">
            <a:extLst>
              <a:ext uri="{FF2B5EF4-FFF2-40B4-BE49-F238E27FC236}">
                <a16:creationId xmlns:a16="http://schemas.microsoft.com/office/drawing/2014/main" id="{EEDA6AB7-1EC5-E946-AE78-E70E5248E287}"/>
              </a:ext>
            </a:extLst>
          </p:cNvPr>
          <p:cNvCxnSpPr>
            <a:cxnSpLocks/>
          </p:cNvCxnSpPr>
          <p:nvPr/>
        </p:nvCxnSpPr>
        <p:spPr>
          <a:xfrm rot="10800000" flipV="1">
            <a:off x="5912845" y="1767878"/>
            <a:ext cx="12700" cy="1164886"/>
          </a:xfrm>
          <a:prstGeom prst="bentConnector3">
            <a:avLst>
              <a:gd name="adj1" fmla="val 180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urved Connector 81">
            <a:extLst>
              <a:ext uri="{FF2B5EF4-FFF2-40B4-BE49-F238E27FC236}">
                <a16:creationId xmlns:a16="http://schemas.microsoft.com/office/drawing/2014/main" id="{63290CD4-5B6A-8342-AA46-5953BBAE8693}"/>
              </a:ext>
            </a:extLst>
          </p:cNvPr>
          <p:cNvCxnSpPr>
            <a:cxnSpLocks/>
          </p:cNvCxnSpPr>
          <p:nvPr/>
        </p:nvCxnSpPr>
        <p:spPr>
          <a:xfrm rot="10800000">
            <a:off x="5276333" y="4623334"/>
            <a:ext cx="746098" cy="403012"/>
          </a:xfrm>
          <a:prstGeom prst="curvedConnector3">
            <a:avLst>
              <a:gd name="adj1" fmla="val 50000"/>
            </a:avLst>
          </a:prstGeom>
          <a:ln w="38100">
            <a:solidFill>
              <a:schemeClr val="accent1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4381D608-94F2-AB4E-A7D7-4C97389639A2}"/>
              </a:ext>
            </a:extLst>
          </p:cNvPr>
          <p:cNvSpPr txBox="1"/>
          <p:nvPr/>
        </p:nvSpPr>
        <p:spPr>
          <a:xfrm>
            <a:off x="882150" y="4359719"/>
            <a:ext cx="4572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  <a:latin typeface="Cambria" panose="02040503050406030204" pitchFamily="18" charset="0"/>
              </a:rPr>
              <a:t>MTL</a:t>
            </a:r>
            <a:r>
              <a:rPr lang="en-US" b="1" dirty="0">
                <a:latin typeface="Cambria" panose="02040503050406030204" pitchFamily="18" charset="0"/>
              </a:rPr>
              <a:t> performs address translation and memory allocation</a:t>
            </a:r>
          </a:p>
        </p:txBody>
      </p:sp>
      <p:sp>
        <p:nvSpPr>
          <p:cNvPr id="89" name="Title 1">
            <a:extLst>
              <a:ext uri="{FF2B5EF4-FFF2-40B4-BE49-F238E27FC236}">
                <a16:creationId xmlns:a16="http://schemas.microsoft.com/office/drawing/2014/main" id="{444D4205-E981-9F4F-AF63-F661BC255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200" b="1" dirty="0"/>
              <a:t>Eliminating 2D Page Walks in Virtual Machines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1DB674E-EFC2-0E48-BCD3-6393172E67F3}"/>
              </a:ext>
            </a:extLst>
          </p:cNvPr>
          <p:cNvGrpSpPr/>
          <p:nvPr/>
        </p:nvGrpSpPr>
        <p:grpSpPr>
          <a:xfrm>
            <a:off x="6022431" y="1121162"/>
            <a:ext cx="2743200" cy="4787262"/>
            <a:chOff x="6009737" y="1558566"/>
            <a:chExt cx="2743200" cy="4787262"/>
          </a:xfrm>
        </p:grpSpPr>
        <p:sp>
          <p:nvSpPr>
            <p:cNvPr id="34" name="Rounded Rectangle 33">
              <a:extLst>
                <a:ext uri="{FF2B5EF4-FFF2-40B4-BE49-F238E27FC236}">
                  <a16:creationId xmlns:a16="http://schemas.microsoft.com/office/drawing/2014/main" id="{AF238AEF-E251-FA4F-8A58-FF6BF9975925}"/>
                </a:ext>
              </a:extLst>
            </p:cNvPr>
            <p:cNvSpPr/>
            <p:nvPr/>
          </p:nvSpPr>
          <p:spPr>
            <a:xfrm flipH="1">
              <a:off x="6009737" y="1993876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Guest OS</a:t>
              </a:r>
            </a:p>
          </p:txBody>
        </p: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B2DFEF33-70E5-354A-A15C-2008110E9234}"/>
                </a:ext>
              </a:extLst>
            </p:cNvPr>
            <p:cNvSpPr/>
            <p:nvPr/>
          </p:nvSpPr>
          <p:spPr>
            <a:xfrm flipH="1">
              <a:off x="6088483" y="3694068"/>
              <a:ext cx="2573014" cy="1097280"/>
            </a:xfrm>
            <a:prstGeom prst="roundRect">
              <a:avLst>
                <a:gd name="adj" fmla="val 6476"/>
              </a:avLst>
            </a:prstGeom>
            <a:solidFill>
              <a:srgbClr val="F4E0DD"/>
            </a:solidFill>
            <a:ln>
              <a:solidFill>
                <a:srgbClr val="F1CC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sz="2000" b="1" dirty="0">
                  <a:solidFill>
                    <a:srgbClr val="B6321D"/>
                  </a:solidFill>
                </a:rPr>
                <a:t>VBI Address Space</a:t>
              </a:r>
            </a:p>
          </p:txBody>
        </p:sp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9E65A970-8484-9447-BBDF-28E0C28FE4A2}"/>
                </a:ext>
              </a:extLst>
            </p:cNvPr>
            <p:cNvSpPr/>
            <p:nvPr/>
          </p:nvSpPr>
          <p:spPr>
            <a:xfrm flipH="1">
              <a:off x="6009737" y="315876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>
                <a:lnSpc>
                  <a:spcPct val="80000"/>
                </a:lnSpc>
              </a:pPr>
              <a:r>
                <a:rPr lang="en-US" sz="1400" dirty="0">
                  <a:solidFill>
                    <a:srgbClr val="4169E1"/>
                  </a:solidFill>
                </a:rPr>
                <a:t>       Host OS</a:t>
              </a: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030F7FE7-525F-3946-BA3E-B55AE34BEBC9}"/>
                </a:ext>
              </a:extLst>
            </p:cNvPr>
            <p:cNvSpPr/>
            <p:nvPr/>
          </p:nvSpPr>
          <p:spPr>
            <a:xfrm>
              <a:off x="6192616" y="2688228"/>
              <a:ext cx="757773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2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102D964-DD4C-064B-B5E2-801E5FE40B15}"/>
                </a:ext>
              </a:extLst>
            </p:cNvPr>
            <p:cNvGrpSpPr/>
            <p:nvPr/>
          </p:nvGrpSpPr>
          <p:grpSpPr>
            <a:xfrm>
              <a:off x="6009737" y="3785508"/>
              <a:ext cx="548640" cy="611981"/>
              <a:chOff x="1988245" y="1344231"/>
              <a:chExt cx="548640" cy="611981"/>
            </a:xfrm>
          </p:grpSpPr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B31C3392-096E-844C-B2A2-740215A42949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18288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C71244AE-8973-1147-9546-DBB28D512FBE}"/>
                  </a:ext>
                </a:extLst>
              </p:cNvPr>
              <p:cNvSpPr txBox="1"/>
              <p:nvPr/>
            </p:nvSpPr>
            <p:spPr>
              <a:xfrm>
                <a:off x="198824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1</a:t>
                </a:r>
              </a:p>
            </p:txBody>
          </p:sp>
        </p:grp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56A454FB-48B5-E04B-8FB3-3340A8A06F07}"/>
                </a:ext>
              </a:extLst>
            </p:cNvPr>
            <p:cNvCxnSpPr>
              <a:cxnSpLocks/>
              <a:stCxn id="37" idx="2"/>
              <a:endCxn id="66" idx="0"/>
            </p:cNvCxnSpPr>
            <p:nvPr/>
          </p:nvCxnSpPr>
          <p:spPr>
            <a:xfrm flipH="1">
              <a:off x="6284057" y="3053988"/>
              <a:ext cx="287446" cy="731520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ounded Rectangle 42">
              <a:extLst>
                <a:ext uri="{FF2B5EF4-FFF2-40B4-BE49-F238E27FC236}">
                  <a16:creationId xmlns:a16="http://schemas.microsoft.com/office/drawing/2014/main" id="{7952F9A3-3144-C746-B80C-D8A0EC2E7C16}"/>
                </a:ext>
              </a:extLst>
            </p:cNvPr>
            <p:cNvSpPr/>
            <p:nvPr/>
          </p:nvSpPr>
          <p:spPr>
            <a:xfrm>
              <a:off x="7756275" y="1558566"/>
              <a:ext cx="765199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Process 1</a:t>
              </a:r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024D9AE6-A719-344A-96E4-724616EB4C93}"/>
                </a:ext>
              </a:extLst>
            </p:cNvPr>
            <p:cNvCxnSpPr>
              <a:cxnSpLocks/>
              <a:stCxn id="43" idx="2"/>
              <a:endCxn id="63" idx="0"/>
            </p:cNvCxnSpPr>
            <p:nvPr/>
          </p:nvCxnSpPr>
          <p:spPr>
            <a:xfrm flipH="1">
              <a:off x="7133270" y="1924326"/>
              <a:ext cx="1005605" cy="1873688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C9B1EC5E-FAF7-B548-97BC-6BA1AB9B6DF6}"/>
                </a:ext>
              </a:extLst>
            </p:cNvPr>
            <p:cNvSpPr/>
            <p:nvPr/>
          </p:nvSpPr>
          <p:spPr>
            <a:xfrm>
              <a:off x="6101177" y="497422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D8CFF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rgbClr val="7030A0"/>
                  </a:solidFill>
                </a:rPr>
                <a:t>Memory Translation Layer</a:t>
              </a:r>
            </a:p>
            <a:p>
              <a:pPr algn="ctr"/>
              <a:r>
                <a:rPr lang="en-US" sz="1400" dirty="0">
                  <a:solidFill>
                    <a:srgbClr val="7030A0"/>
                  </a:solidFill>
                </a:rPr>
                <a:t>in Memory Controller</a:t>
              </a:r>
              <a:endParaRPr lang="en-US" sz="1600" dirty="0">
                <a:solidFill>
                  <a:srgbClr val="7030A0"/>
                </a:solidFill>
              </a:endParaRP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10EAC17A-B7AF-B34E-81DD-3A9CBF2C2D89}"/>
                </a:ext>
              </a:extLst>
            </p:cNvPr>
            <p:cNvSpPr/>
            <p:nvPr/>
          </p:nvSpPr>
          <p:spPr>
            <a:xfrm>
              <a:off x="6101177" y="598006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A6D7EF1-CCA0-9E40-83FB-409DD3E605C7}"/>
                </a:ext>
              </a:extLst>
            </p:cNvPr>
            <p:cNvGrpSpPr/>
            <p:nvPr/>
          </p:nvGrpSpPr>
          <p:grpSpPr>
            <a:xfrm>
              <a:off x="6858950" y="3798014"/>
              <a:ext cx="548640" cy="611981"/>
              <a:chOff x="2079685" y="1344231"/>
              <a:chExt cx="548640" cy="611981"/>
            </a:xfrm>
          </p:grpSpPr>
          <p:sp>
            <p:nvSpPr>
              <p:cNvPr id="63" name="Rounded Rectangle 62">
                <a:extLst>
                  <a:ext uri="{FF2B5EF4-FFF2-40B4-BE49-F238E27FC236}">
                    <a16:creationId xmlns:a16="http://schemas.microsoft.com/office/drawing/2014/main" id="{BFCC8B43-8EB7-4B43-9182-F6B6D8C9FC98}"/>
                  </a:ext>
                </a:extLst>
              </p:cNvPr>
              <p:cNvSpPr/>
              <p:nvPr/>
            </p:nvSpPr>
            <p:spPr>
              <a:xfrm>
                <a:off x="2171125" y="1344231"/>
                <a:ext cx="365760" cy="365760"/>
              </a:xfrm>
              <a:prstGeom prst="roundRect">
                <a:avLst>
                  <a:gd name="adj" fmla="val 14063"/>
                </a:avLst>
              </a:prstGeom>
              <a:solidFill>
                <a:srgbClr val="EDBAAB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51EDC4D5-9E3A-1A44-A865-11F5EC99562B}"/>
                  </a:ext>
                </a:extLst>
              </p:cNvPr>
              <p:cNvSpPr txBox="1"/>
              <p:nvPr/>
            </p:nvSpPr>
            <p:spPr>
              <a:xfrm>
                <a:off x="2079685" y="1709991"/>
                <a:ext cx="548640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US" sz="1600" b="1" spc="-50" dirty="0">
                    <a:solidFill>
                      <a:srgbClr val="C00000"/>
                    </a:solidFill>
                  </a:rPr>
                  <a:t>VB 2</a:t>
                </a:r>
              </a:p>
            </p:txBody>
          </p:sp>
        </p:grpSp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CDF2CC13-1573-104F-93E5-0FDEC4FBFDAB}"/>
                </a:ext>
              </a:extLst>
            </p:cNvPr>
            <p:cNvSpPr/>
            <p:nvPr/>
          </p:nvSpPr>
          <p:spPr>
            <a:xfrm>
              <a:off x="7756275" y="3785508"/>
              <a:ext cx="765199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C736336-83DF-9540-AF52-DD583509F94C}"/>
                </a:ext>
              </a:extLst>
            </p:cNvPr>
            <p:cNvSpPr txBox="1"/>
            <p:nvPr/>
          </p:nvSpPr>
          <p:spPr>
            <a:xfrm>
              <a:off x="7844714" y="4176391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>
                  <a:solidFill>
                    <a:srgbClr val="C00000"/>
                  </a:solidFill>
                </a:rPr>
                <a:t>VB 3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D07E1D44-29BB-8D4B-8D6B-40B1D7F2A704}"/>
                </a:ext>
              </a:extLst>
            </p:cNvPr>
            <p:cNvCxnSpPr>
              <a:cxnSpLocks/>
              <a:stCxn id="37" idx="2"/>
              <a:endCxn id="63" idx="0"/>
            </p:cNvCxnSpPr>
            <p:nvPr/>
          </p:nvCxnSpPr>
          <p:spPr>
            <a:xfrm>
              <a:off x="6571503" y="3053988"/>
              <a:ext cx="561767" cy="744026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BCD7C498-3CB0-B24F-AB5A-DC55C1D58AB3}"/>
                </a:ext>
              </a:extLst>
            </p:cNvPr>
            <p:cNvCxnSpPr>
              <a:cxnSpLocks/>
              <a:stCxn id="43" idx="2"/>
              <a:endCxn id="50" idx="0"/>
            </p:cNvCxnSpPr>
            <p:nvPr/>
          </p:nvCxnSpPr>
          <p:spPr>
            <a:xfrm>
              <a:off x="8138875" y="1924326"/>
              <a:ext cx="0" cy="1861182"/>
            </a:xfrm>
            <a:prstGeom prst="straightConnector1">
              <a:avLst/>
            </a:prstGeom>
            <a:ln w="19050">
              <a:solidFill>
                <a:srgbClr val="0070C0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1AD4F5DA-4317-924E-B27E-B44B39A0DF55}"/>
                </a:ext>
              </a:extLst>
            </p:cNvPr>
            <p:cNvSpPr txBox="1"/>
            <p:nvPr/>
          </p:nvSpPr>
          <p:spPr>
            <a:xfrm>
              <a:off x="6088483" y="2338201"/>
              <a:ext cx="25857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---- virtualization layer ----</a:t>
              </a:r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6DF0FAA3-BE60-9442-AEF8-DE3D412E041E}"/>
              </a:ext>
            </a:extLst>
          </p:cNvPr>
          <p:cNvSpPr/>
          <p:nvPr/>
        </p:nvSpPr>
        <p:spPr>
          <a:xfrm>
            <a:off x="75991" y="813916"/>
            <a:ext cx="8862927" cy="5541799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66741CA-3320-DC47-98C6-457DD97EB289}"/>
              </a:ext>
            </a:extLst>
          </p:cNvPr>
          <p:cNvSpPr txBox="1"/>
          <p:nvPr/>
        </p:nvSpPr>
        <p:spPr>
          <a:xfrm>
            <a:off x="322441" y="3176787"/>
            <a:ext cx="8494721" cy="232371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2900" b="1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By eliminating 2D page walks,</a:t>
            </a:r>
            <a:br>
              <a:rPr lang="en-US" sz="2900" b="1" dirty="0">
                <a:latin typeface="Cambria" charset="0"/>
                <a:ea typeface="Cambria" charset="0"/>
                <a:cs typeface="Cambria" charset="0"/>
              </a:rPr>
            </a:b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VBI </a:t>
            </a:r>
            <a:r>
              <a:rPr lang="en-US" sz="29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reduces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address translation </a:t>
            </a:r>
            <a:r>
              <a:rPr lang="en-US" sz="29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overhead</a:t>
            </a:r>
            <a:br>
              <a:rPr lang="en-US" sz="2900" b="1" dirty="0">
                <a:latin typeface="Cambria" charset="0"/>
                <a:ea typeface="Cambria" charset="0"/>
                <a:cs typeface="Cambria" charset="0"/>
              </a:rPr>
            </a:b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in virtualized environments</a:t>
            </a:r>
          </a:p>
          <a:p>
            <a:pPr algn="ctr"/>
            <a:endParaRPr lang="en-US" sz="2900" b="1" dirty="0">
              <a:latin typeface="Cambria" charset="0"/>
              <a:ea typeface="Cambria" charset="0"/>
              <a:cs typeface="Cambr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8196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58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50213035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05A43-666D-4448-970D-FCC2245A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813916"/>
            <a:ext cx="8987622" cy="5589784"/>
          </a:xfrm>
        </p:spPr>
        <p:txBody>
          <a:bodyPr/>
          <a:lstStyle/>
          <a:p>
            <a:r>
              <a:rPr lang="en-CA" sz="2400" b="1" dirty="0"/>
              <a:t>Simulator: </a:t>
            </a:r>
            <a:r>
              <a:rPr lang="en-CA" sz="2400" dirty="0"/>
              <a:t>heavily-modified version of </a:t>
            </a:r>
            <a:r>
              <a:rPr lang="en-CA" sz="2400" dirty="0" err="1"/>
              <a:t>Ramulator</a:t>
            </a:r>
            <a:endParaRPr lang="en-CA" sz="2400" dirty="0"/>
          </a:p>
          <a:p>
            <a:pPr lvl="1"/>
            <a:r>
              <a:rPr lang="en-CA" sz="2000" dirty="0"/>
              <a:t>Models virtual memory components (e.g., TLBs, page tables)</a:t>
            </a:r>
          </a:p>
          <a:p>
            <a:pPr lvl="1"/>
            <a:r>
              <a:rPr lang="en-CA" sz="2000" dirty="0"/>
              <a:t>Available at </a:t>
            </a:r>
            <a:r>
              <a:rPr lang="en-CA" sz="2000" dirty="0">
                <a:hlinkClick r:id="rId3"/>
              </a:rPr>
              <a:t>https://github.com/CMU-SAFARI/Ramulator-VBI</a:t>
            </a:r>
            <a:endParaRPr lang="en-CA" sz="1600" dirty="0"/>
          </a:p>
          <a:p>
            <a:pPr marL="457200" lvl="1" indent="0">
              <a:buNone/>
            </a:pPr>
            <a:endParaRPr lang="en-CA" sz="200" dirty="0"/>
          </a:p>
          <a:p>
            <a:r>
              <a:rPr lang="en-CA" sz="2400" b="1" dirty="0"/>
              <a:t>Workloads: </a:t>
            </a:r>
            <a:r>
              <a:rPr lang="en-CA" sz="2400" spc="-100" dirty="0" err="1"/>
              <a:t>SPECspeed</a:t>
            </a:r>
            <a:r>
              <a:rPr lang="en-CA" sz="2400" spc="-100" dirty="0"/>
              <a:t> 2017, SPEC CPU 2006, </a:t>
            </a:r>
            <a:r>
              <a:rPr lang="en-CA" sz="2400" spc="-100" dirty="0" err="1"/>
              <a:t>TailBench</a:t>
            </a:r>
            <a:r>
              <a:rPr lang="en-CA" sz="2400" spc="-100" dirty="0"/>
              <a:t>, Graph 500</a:t>
            </a:r>
          </a:p>
          <a:p>
            <a:endParaRPr lang="en-CA" sz="200" dirty="0"/>
          </a:p>
          <a:p>
            <a:r>
              <a:rPr lang="en-CA" sz="2400" b="1" dirty="0"/>
              <a:t>System parameters:</a:t>
            </a:r>
          </a:p>
          <a:p>
            <a:pPr lvl="1"/>
            <a:r>
              <a:rPr lang="en-CA" sz="1600" dirty="0"/>
              <a:t>Core: 4-wide issue, OOO, 128-entry ROB</a:t>
            </a:r>
          </a:p>
          <a:p>
            <a:pPr lvl="1"/>
            <a:r>
              <a:rPr lang="en-CA" sz="1600" dirty="0"/>
              <a:t>L1 Cache: 32 KB, 8-way associative, 4 cycles</a:t>
            </a:r>
          </a:p>
          <a:p>
            <a:pPr lvl="1"/>
            <a:r>
              <a:rPr lang="en-CA" sz="1600" dirty="0"/>
              <a:t>L2 Cache: 256 KB, 8-way associative, 8 cycles</a:t>
            </a:r>
          </a:p>
          <a:p>
            <a:pPr lvl="1"/>
            <a:r>
              <a:rPr lang="en-CA" sz="1600" dirty="0"/>
              <a:t>L3 Cache: 8 MB (2 MB per-core), 16-way associative, 31 cycles</a:t>
            </a:r>
          </a:p>
          <a:p>
            <a:pPr lvl="1"/>
            <a:r>
              <a:rPr lang="en-CA" sz="1600" dirty="0"/>
              <a:t>L1 DTLB:       - 4 KB pages: 64-entry, fully associative</a:t>
            </a:r>
          </a:p>
          <a:p>
            <a:pPr marL="457200" lvl="1" indent="0">
              <a:buNone/>
            </a:pPr>
            <a:r>
              <a:rPr lang="en-CA" sz="1600" dirty="0"/>
              <a:t>		- 2 MB pages: 32-entry, fully associative</a:t>
            </a:r>
          </a:p>
          <a:p>
            <a:pPr lvl="1"/>
            <a:r>
              <a:rPr lang="en-CA" sz="1600" dirty="0"/>
              <a:t>L2 DTLB: 4 KB and 2 MB pages: 512-entry, 4-way associative</a:t>
            </a:r>
          </a:p>
          <a:p>
            <a:pPr lvl="1"/>
            <a:r>
              <a:rPr lang="en-CA" sz="1600" dirty="0"/>
              <a:t>Page Walk Cache: 32-entry, fully associative</a:t>
            </a:r>
          </a:p>
          <a:p>
            <a:pPr lvl="1"/>
            <a:r>
              <a:rPr lang="en-CA" sz="1600" dirty="0"/>
              <a:t>DRAM: DDR3-1600, 1 channel, 1 rank/channel, 8 banks/rank</a:t>
            </a:r>
          </a:p>
          <a:p>
            <a:pPr lvl="1"/>
            <a:r>
              <a:rPr lang="en-CA" sz="1600" dirty="0"/>
              <a:t>PCM: PCM-800, 1 channel, 1 rank/channel, 8 banks/rank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Methodology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35815-16E7-C64C-8CFB-02A8FEFA62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1291" y="4057668"/>
            <a:ext cx="1398467" cy="132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51523-2E0E-F746-9A25-78708B7A3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1805" y="5308210"/>
            <a:ext cx="2271111" cy="15140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Computing Systems Are Diversifying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45E099-5068-F448-A0AC-2CF624D53B84}"/>
              </a:ext>
            </a:extLst>
          </p:cNvPr>
          <p:cNvSpPr txBox="1">
            <a:spLocks/>
          </p:cNvSpPr>
          <p:nvPr/>
        </p:nvSpPr>
        <p:spPr>
          <a:xfrm>
            <a:off x="75991" y="813916"/>
            <a:ext cx="8987622" cy="55868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mbria" panose="02040503050406030204" pitchFamily="18" charset="0"/>
              <a:buChar char="-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24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F5A5A79-ED29-CD46-8433-B36CF44A882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013E57-CA08-964D-B5FE-B3DB2024BCCA}"/>
              </a:ext>
            </a:extLst>
          </p:cNvPr>
          <p:cNvSpPr txBox="1"/>
          <p:nvPr/>
        </p:nvSpPr>
        <p:spPr>
          <a:xfrm>
            <a:off x="75991" y="1776771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Application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7E0878E-B836-8145-8586-897E222860E9}"/>
              </a:ext>
            </a:extLst>
          </p:cNvPr>
          <p:cNvCxnSpPr>
            <a:cxnSpLocks/>
          </p:cNvCxnSpPr>
          <p:nvPr/>
        </p:nvCxnSpPr>
        <p:spPr>
          <a:xfrm>
            <a:off x="824345" y="4057668"/>
            <a:ext cx="766849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F7983D8-175B-8041-B54F-E7BFBC28B05E}"/>
              </a:ext>
            </a:extLst>
          </p:cNvPr>
          <p:cNvSpPr txBox="1"/>
          <p:nvPr/>
        </p:nvSpPr>
        <p:spPr>
          <a:xfrm>
            <a:off x="3099200" y="2792125"/>
            <a:ext cx="4149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Virtual Memory</a:t>
            </a:r>
          </a:p>
          <a:p>
            <a:pPr algn="ctr"/>
            <a:r>
              <a:rPr lang="en-CA" sz="2000" b="1" dirty="0">
                <a:latin typeface="Cambria" panose="02040503050406030204" pitchFamily="18" charset="0"/>
              </a:rPr>
              <a:t>managed by the operating system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E3F0EC-BBAE-1E43-A487-92187CA346F8}"/>
              </a:ext>
            </a:extLst>
          </p:cNvPr>
          <p:cNvSpPr txBox="1"/>
          <p:nvPr/>
        </p:nvSpPr>
        <p:spPr>
          <a:xfrm>
            <a:off x="75991" y="4175497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Hardware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90FD9A-94E4-0242-855B-78690ECEEB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2209" y="1063796"/>
            <a:ext cx="1285922" cy="14844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2014D3-F84D-A64C-B554-6ACECE95A43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42" y="5171936"/>
            <a:ext cx="1859890" cy="1632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1508EE-453F-9A41-B553-7F3C47EA9C7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6587" y="1612144"/>
            <a:ext cx="1253671" cy="8253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1B7E76-E89F-E14D-B23A-4DFD12C40C2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44783" y="1499945"/>
            <a:ext cx="1556847" cy="10821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7A7478-DEE7-7449-BB8C-1EF61CDEF84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248533" y="1372815"/>
            <a:ext cx="1762208" cy="119830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1243B9E-8968-7A43-B4A6-993262E1114D}"/>
              </a:ext>
            </a:extLst>
          </p:cNvPr>
          <p:cNvCxnSpPr>
            <a:cxnSpLocks/>
          </p:cNvCxnSpPr>
          <p:nvPr/>
        </p:nvCxnSpPr>
        <p:spPr>
          <a:xfrm>
            <a:off x="817418" y="2640973"/>
            <a:ext cx="76754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29011F42-C252-6443-BF7B-3D4DC40268B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329330" y="4234145"/>
            <a:ext cx="1911113" cy="112118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CD3C5EF-00A7-F442-97DE-DE0C7A0BBB69}"/>
              </a:ext>
            </a:extLst>
          </p:cNvPr>
          <p:cNvSpPr/>
          <p:nvPr/>
        </p:nvSpPr>
        <p:spPr>
          <a:xfrm>
            <a:off x="468327" y="2889816"/>
            <a:ext cx="2600436" cy="81523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bg1"/>
                </a:solidFill>
                <a:latin typeface="Cambria" panose="02040503050406030204" pitchFamily="18" charset="0"/>
              </a:rPr>
              <a:t>Cannot adapt</a:t>
            </a:r>
          </a:p>
          <a:p>
            <a:pPr algn="ctr"/>
            <a:r>
              <a:rPr lang="en-CA" sz="2800" b="1" dirty="0">
                <a:solidFill>
                  <a:schemeClr val="bg1"/>
                </a:solidFill>
                <a:latin typeface="Cambria" panose="02040503050406030204" pitchFamily="18" charset="0"/>
              </a:rPr>
              <a:t>efficiently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4667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1000" fill="hold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3133A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60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11766538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05A43-666D-4448-970D-FCC2245A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911224"/>
            <a:ext cx="8987622" cy="5589784"/>
          </a:xfrm>
        </p:spPr>
        <p:txBody>
          <a:bodyPr/>
          <a:lstStyle/>
          <a:p>
            <a:endParaRPr lang="en-CA" sz="1000" b="1" dirty="0"/>
          </a:p>
          <a:p>
            <a:r>
              <a:rPr lang="en-CA" sz="2800" dirty="0"/>
              <a:t>The impact of VBI on reducing the address translation overhead in both native execution and virtual machines</a:t>
            </a:r>
          </a:p>
          <a:p>
            <a:endParaRPr lang="en-CA" sz="1000" b="1" dirty="0"/>
          </a:p>
          <a:p>
            <a:r>
              <a:rPr lang="en-CA" sz="2800" b="1" dirty="0"/>
              <a:t>Evaluated systems:</a:t>
            </a:r>
          </a:p>
          <a:p>
            <a:endParaRPr lang="en-CA" sz="400" b="1" dirty="0"/>
          </a:p>
          <a:p>
            <a:pPr lvl="1"/>
            <a:r>
              <a:rPr lang="en-CA" sz="2400" b="1" dirty="0"/>
              <a:t>Three baselines:</a:t>
            </a:r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Native:</a:t>
            </a:r>
            <a:r>
              <a:rPr lang="en-CA" sz="1800" b="1" dirty="0"/>
              <a:t> </a:t>
            </a:r>
            <a:r>
              <a:rPr lang="en-CA" sz="1800" dirty="0"/>
              <a:t>applications run natively on an x86-64 system</a:t>
            </a:r>
          </a:p>
          <a:p>
            <a:pPr lvl="2">
              <a:buClr>
                <a:schemeClr val="tx1"/>
              </a:buClr>
            </a:pPr>
            <a:endParaRPr lang="en-CA" sz="100" dirty="0"/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Virtual:</a:t>
            </a:r>
            <a:r>
              <a:rPr lang="en-CA" sz="1800" b="1" dirty="0"/>
              <a:t> </a:t>
            </a:r>
            <a:r>
              <a:rPr lang="en-CA" sz="1800" dirty="0"/>
              <a:t>applications run inside a virtual machine (accelerated using 2D page walk cache [Bhargava+, ASPLOS’08]) </a:t>
            </a:r>
          </a:p>
          <a:p>
            <a:pPr lvl="2">
              <a:buClr>
                <a:schemeClr val="tx1"/>
              </a:buClr>
            </a:pPr>
            <a:endParaRPr lang="en-CA" sz="100" dirty="0"/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Perfect TLB: </a:t>
            </a:r>
            <a:r>
              <a:rPr lang="en-CA" sz="1800" dirty="0"/>
              <a:t>an unrealistic version of Native with no translation overhead</a:t>
            </a:r>
          </a:p>
          <a:p>
            <a:pPr lvl="2">
              <a:buClr>
                <a:schemeClr val="tx1"/>
              </a:buClr>
            </a:pPr>
            <a:endParaRPr lang="en-CA" sz="1000" dirty="0"/>
          </a:p>
          <a:p>
            <a:pPr lvl="2">
              <a:buClr>
                <a:schemeClr val="tx1"/>
              </a:buClr>
            </a:pPr>
            <a:endParaRPr lang="en-CA" sz="200" dirty="0"/>
          </a:p>
          <a:p>
            <a:pPr lvl="1">
              <a:buClr>
                <a:schemeClr val="tx1"/>
              </a:buClr>
            </a:pPr>
            <a:r>
              <a:rPr lang="en-CA" sz="2400" b="1" dirty="0"/>
              <a:t>One VBI configuration:</a:t>
            </a:r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VBI-Full: </a:t>
            </a:r>
            <a:r>
              <a:rPr lang="en-CA" sz="1800" dirty="0"/>
              <a:t>VBI with all the optimizations that it enables</a:t>
            </a:r>
          </a:p>
          <a:p>
            <a:pPr lvl="2">
              <a:buClr>
                <a:schemeClr val="tx1"/>
              </a:buClr>
            </a:pPr>
            <a:endParaRPr lang="en-CA" sz="1000" dirty="0"/>
          </a:p>
          <a:p>
            <a:pPr>
              <a:buClr>
                <a:schemeClr val="tx1"/>
              </a:buClr>
            </a:pPr>
            <a:r>
              <a:rPr lang="en-CA" dirty="0"/>
              <a:t>See our paper for results on more system configurations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5448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219200" y="2758828"/>
            <a:ext cx="7257032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EC44AB1-AF84-E143-BC2B-1D7ACC29CCCD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7C1403-6299-EC44-9800-3A6951B92649}"/>
              </a:ext>
            </a:extLst>
          </p:cNvPr>
          <p:cNvCxnSpPr>
            <a:cxnSpLocks/>
          </p:cNvCxnSpPr>
          <p:nvPr/>
        </p:nvCxnSpPr>
        <p:spPr>
          <a:xfrm>
            <a:off x="8102600" y="1261931"/>
            <a:ext cx="0" cy="170834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F61924-9E34-8142-98B6-8A1B99AA9A83}"/>
              </a:ext>
            </a:extLst>
          </p:cNvPr>
          <p:cNvSpPr txBox="1"/>
          <p:nvPr/>
        </p:nvSpPr>
        <p:spPr>
          <a:xfrm>
            <a:off x="7696880" y="793041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0.7x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EE89526-A920-2B4F-A822-716272ED8921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B4C763F-9B9F-7C47-BD56-6928FCB2526C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C553323-3063-AB43-8BE3-083F277C2116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82610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63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AB6CD13-867F-FA43-8F0E-9F3EAD08A980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17783DCC-5A39-F14C-BFED-026B14AACCE7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99DFE67-0431-5443-BF3E-809207631F48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077686" y="2758828"/>
            <a:ext cx="7398546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EC44AB1-AF84-E143-BC2B-1D7ACC29CCCD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7C1403-6299-EC44-9800-3A6951B92649}"/>
              </a:ext>
            </a:extLst>
          </p:cNvPr>
          <p:cNvCxnSpPr>
            <a:cxnSpLocks/>
          </p:cNvCxnSpPr>
          <p:nvPr/>
        </p:nvCxnSpPr>
        <p:spPr>
          <a:xfrm>
            <a:off x="8206190" y="1275350"/>
            <a:ext cx="0" cy="90976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F61924-9E34-8142-98B6-8A1B99AA9A83}"/>
              </a:ext>
            </a:extLst>
          </p:cNvPr>
          <p:cNvSpPr txBox="1"/>
          <p:nvPr/>
        </p:nvSpPr>
        <p:spPr>
          <a:xfrm>
            <a:off x="7800470" y="803910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1.9x</a:t>
            </a:r>
          </a:p>
        </p:txBody>
      </p:sp>
    </p:spTree>
    <p:extLst>
      <p:ext uri="{BB962C8B-B14F-4D97-AF65-F5344CB8AC3E}">
        <p14:creationId xmlns:p14="http://schemas.microsoft.com/office/powerpoint/2010/main" val="156412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64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094014" y="2758828"/>
            <a:ext cx="7382218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EC44AB1-AF84-E143-BC2B-1D7ACC29CCCD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37C1403-6299-EC44-9800-3A6951B92649}"/>
              </a:ext>
            </a:extLst>
          </p:cNvPr>
          <p:cNvCxnSpPr>
            <a:cxnSpLocks/>
          </p:cNvCxnSpPr>
          <p:nvPr/>
        </p:nvCxnSpPr>
        <p:spPr>
          <a:xfrm flipH="1">
            <a:off x="8342592" y="1279006"/>
            <a:ext cx="1990" cy="59155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CF61924-9E34-8142-98B6-8A1B99AA9A83}"/>
              </a:ext>
            </a:extLst>
          </p:cNvPr>
          <p:cNvSpPr txBox="1"/>
          <p:nvPr/>
        </p:nvSpPr>
        <p:spPr>
          <a:xfrm>
            <a:off x="7933763" y="820246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2.4x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3ED390-EA66-4142-8B2A-17CAE7AC8392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443B51-ACDE-B34E-9E08-ADBFA7891DBA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2D9F46-36E3-BF44-989C-B0B8E4ACC314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788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65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126671" y="2758828"/>
            <a:ext cx="7349561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EC44AB1-AF84-E143-BC2B-1D7ACC29CCCD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F61924-9E34-8142-98B6-8A1B99AA9A83}"/>
              </a:ext>
            </a:extLst>
          </p:cNvPr>
          <p:cNvSpPr txBox="1"/>
          <p:nvPr/>
        </p:nvSpPr>
        <p:spPr>
          <a:xfrm>
            <a:off x="7832068" y="801498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4.3x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3ED390-EA66-4142-8B2A-17CAE7AC8392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443B51-ACDE-B34E-9E08-ADBFA7891DBA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2D9F46-36E3-BF44-989C-B0B8E4ACC314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FEDDF2E5-87AC-0848-807D-F2EA3002448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694250" y="2325039"/>
            <a:ext cx="1050657" cy="239809"/>
          </a:xfrm>
          <a:prstGeom prst="bentConnector3">
            <a:avLst>
              <a:gd name="adj1" fmla="val 158789"/>
            </a:avLst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335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66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110343" y="2758828"/>
            <a:ext cx="7365889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3ED390-EA66-4142-8B2A-17CAE7AC8392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443B51-ACDE-B34E-9E08-ADBFA7891DBA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2D9F46-36E3-BF44-989C-B0B8E4ACC314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FFC421C4-8FD3-BE40-8B14-07BB85367F41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7E4850D-94C0-C740-A9A9-8DCD9D5EAF3A}"/>
              </a:ext>
            </a:extLst>
          </p:cNvPr>
          <p:cNvSpPr txBox="1"/>
          <p:nvPr/>
        </p:nvSpPr>
        <p:spPr>
          <a:xfrm>
            <a:off x="7933762" y="769366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49%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61376380-6BF7-9144-8D8E-BDC2CBF8D05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145001" y="2012408"/>
            <a:ext cx="287269" cy="101695"/>
          </a:xfrm>
          <a:prstGeom prst="bentConnector3">
            <a:avLst>
              <a:gd name="adj1" fmla="val 334204"/>
            </a:avLst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23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906082AF-B160-0744-B1AB-A1A7A921EE71}"/>
              </a:ext>
            </a:extLst>
          </p:cNvPr>
          <p:cNvGraphicFramePr>
            <a:graphicFrameLocks/>
          </p:cNvGraphicFramePr>
          <p:nvPr/>
        </p:nvGraphicFramePr>
        <p:xfrm>
          <a:off x="644236" y="1222240"/>
          <a:ext cx="7979064" cy="31747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b="1" dirty="0"/>
              <a:t>Use Case 1: Address Translation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3A7F9C-60BF-C941-BD36-5F94F7055F0F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786F71-DADD-9349-A107-707E60C73295}"/>
              </a:ext>
            </a:extLst>
          </p:cNvPr>
          <p:cNvSpPr txBox="1"/>
          <p:nvPr/>
        </p:nvSpPr>
        <p:spPr>
          <a:xfrm>
            <a:off x="3554307" y="4224795"/>
            <a:ext cx="2167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Native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701E6EA-D122-9B4E-A547-B6EA21199A20}"/>
              </a:ext>
            </a:extLst>
          </p:cNvPr>
          <p:cNvCxnSpPr>
            <a:cxnSpLocks/>
          </p:cNvCxnSpPr>
          <p:nvPr/>
        </p:nvCxnSpPr>
        <p:spPr>
          <a:xfrm>
            <a:off x="1126671" y="2758828"/>
            <a:ext cx="7349561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63ED390-EA66-4142-8B2A-17CAE7AC8392}"/>
              </a:ext>
            </a:extLst>
          </p:cNvPr>
          <p:cNvGrpSpPr/>
          <p:nvPr/>
        </p:nvGrpSpPr>
        <p:grpSpPr>
          <a:xfrm>
            <a:off x="2767605" y="1327131"/>
            <a:ext cx="416191" cy="458780"/>
            <a:chOff x="2727196" y="1170468"/>
            <a:chExt cx="416191" cy="45878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5443B51-ACDE-B34E-9E08-ADBFA7891DBA}"/>
                </a:ext>
              </a:extLst>
            </p:cNvPr>
            <p:cNvSpPr txBox="1"/>
            <p:nvPr/>
          </p:nvSpPr>
          <p:spPr>
            <a:xfrm rot="16200000">
              <a:off x="2636306" y="1261358"/>
              <a:ext cx="4587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13.3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D2D9F46-36E3-BF44-989C-B0B8E4ACC314}"/>
                </a:ext>
              </a:extLst>
            </p:cNvPr>
            <p:cNvSpPr txBox="1"/>
            <p:nvPr/>
          </p:nvSpPr>
          <p:spPr>
            <a:xfrm rot="16200000">
              <a:off x="2814772" y="1281504"/>
              <a:ext cx="3802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8.9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FCF18685-FB4C-6C4C-A41A-603D2419C947}"/>
              </a:ext>
            </a:extLst>
          </p:cNvPr>
          <p:cNvSpPr txBox="1"/>
          <p:nvPr/>
        </p:nvSpPr>
        <p:spPr>
          <a:xfrm>
            <a:off x="324639" y="4765415"/>
            <a:ext cx="8494721" cy="9848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VBI significantly </a:t>
            </a:r>
            <a:r>
              <a:rPr lang="en-US" sz="29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improves performance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</a:t>
            </a:r>
          </a:p>
          <a:p>
            <a:pPr algn="ctr"/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in both </a:t>
            </a:r>
            <a:r>
              <a:rPr lang="en-US" sz="29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native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execution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and </a:t>
            </a:r>
            <a:r>
              <a:rPr lang="en-US" sz="29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virtual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9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machines</a:t>
            </a:r>
            <a:r>
              <a:rPr lang="en-US" sz="2900" b="1" dirty="0">
                <a:latin typeface="Cambria" charset="0"/>
                <a:ea typeface="Cambria" charset="0"/>
                <a:cs typeface="Cambria" charset="0"/>
              </a:rPr>
              <a:t> 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14B45D2-46E4-7E4B-93A9-4622A0015CDC}"/>
              </a:ext>
            </a:extLst>
          </p:cNvPr>
          <p:cNvSpPr/>
          <p:nvPr/>
        </p:nvSpPr>
        <p:spPr>
          <a:xfrm>
            <a:off x="7961282" y="1597716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868A01D-8A18-A249-A939-47F230F6F2A1}"/>
              </a:ext>
            </a:extLst>
          </p:cNvPr>
          <p:cNvSpPr txBox="1"/>
          <p:nvPr/>
        </p:nvSpPr>
        <p:spPr>
          <a:xfrm>
            <a:off x="7933762" y="755550"/>
            <a:ext cx="811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49%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14CA137-3D24-C24C-B0BC-DC3FEA26245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145001" y="2012408"/>
            <a:ext cx="287269" cy="101695"/>
          </a:xfrm>
          <a:prstGeom prst="bentConnector3">
            <a:avLst>
              <a:gd name="adj1" fmla="val 334204"/>
            </a:avLst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489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05A43-666D-4448-970D-FCC2245A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911224"/>
            <a:ext cx="8987622" cy="5589784"/>
          </a:xfrm>
        </p:spPr>
        <p:txBody>
          <a:bodyPr/>
          <a:lstStyle/>
          <a:p>
            <a:endParaRPr lang="en-CA" sz="3200" dirty="0"/>
          </a:p>
          <a:p>
            <a:r>
              <a:rPr lang="en-CA" sz="2800" dirty="0"/>
              <a:t>The benefits of VBI in harnessing the full potential of heterogeneous memory architectures</a:t>
            </a:r>
          </a:p>
          <a:p>
            <a:endParaRPr lang="en-CA" sz="800" dirty="0"/>
          </a:p>
          <a:p>
            <a:pPr lvl="1"/>
            <a:r>
              <a:rPr lang="en-CA" dirty="0"/>
              <a:t>Hybrid PCM–DRAM memory architecture</a:t>
            </a:r>
            <a:endParaRPr lang="en-CA" sz="200" b="1" dirty="0"/>
          </a:p>
          <a:p>
            <a:pPr marL="457200" lvl="1" indent="0">
              <a:buNone/>
            </a:pPr>
            <a:endParaRPr lang="en-CA" sz="200" b="1" dirty="0"/>
          </a:p>
          <a:p>
            <a:r>
              <a:rPr lang="en-CA" b="1" dirty="0"/>
              <a:t>Evaluated systems:</a:t>
            </a:r>
          </a:p>
          <a:p>
            <a:endParaRPr lang="en-CA" sz="200" b="1" dirty="0"/>
          </a:p>
          <a:p>
            <a:pPr lvl="1"/>
            <a:r>
              <a:rPr lang="en-CA" b="1" dirty="0"/>
              <a:t>Two baselines:</a:t>
            </a:r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Hotness-Unaware PCM–DRAM: </a:t>
            </a:r>
            <a:r>
              <a:rPr lang="en-CA" sz="1800" dirty="0"/>
              <a:t>unaware of the data hotness</a:t>
            </a:r>
          </a:p>
          <a:p>
            <a:pPr marL="457200" lvl="1" indent="0">
              <a:buClr>
                <a:schemeClr val="tx1"/>
              </a:buClr>
              <a:buNone/>
            </a:pPr>
            <a:endParaRPr lang="en-CA" sz="100" dirty="0"/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IDEAL: </a:t>
            </a:r>
            <a:r>
              <a:rPr lang="en-CA" sz="1800" dirty="0"/>
              <a:t>always maps frequently-accessed data to DRAM</a:t>
            </a:r>
          </a:p>
          <a:p>
            <a:pPr lvl="2">
              <a:buClr>
                <a:schemeClr val="tx1"/>
              </a:buClr>
            </a:pPr>
            <a:endParaRPr lang="en-CA" sz="200" dirty="0"/>
          </a:p>
          <a:p>
            <a:pPr lvl="1">
              <a:buClr>
                <a:schemeClr val="tx1"/>
              </a:buClr>
            </a:pPr>
            <a:r>
              <a:rPr lang="en-CA" sz="2200" b="1" dirty="0"/>
              <a:t>One VBI configuration:</a:t>
            </a:r>
          </a:p>
          <a:p>
            <a:pPr lvl="1">
              <a:buClr>
                <a:schemeClr val="tx1"/>
              </a:buClr>
            </a:pPr>
            <a:endParaRPr lang="en-CA" sz="200" b="1" dirty="0"/>
          </a:p>
          <a:p>
            <a:pPr lvl="2">
              <a:buClr>
                <a:schemeClr val="tx1"/>
              </a:buClr>
            </a:pPr>
            <a:r>
              <a:rPr lang="en-CA" sz="1800" b="1" dirty="0">
                <a:solidFill>
                  <a:schemeClr val="accent1">
                    <a:lumMod val="75000"/>
                  </a:schemeClr>
                </a:solidFill>
              </a:rPr>
              <a:t>VBI PCM–DRAM: </a:t>
            </a:r>
            <a:r>
              <a:rPr lang="en-CA" sz="1800" dirty="0"/>
              <a:t>VBI maps and migrates frequently-accessed VBs to the DRAM</a:t>
            </a:r>
          </a:p>
          <a:p>
            <a:pPr lvl="2"/>
            <a:endParaRPr lang="en-CA" sz="1800" b="1" dirty="0"/>
          </a:p>
          <a:p>
            <a:pPr lvl="2"/>
            <a:endParaRPr lang="en-CA" sz="1800" b="1" dirty="0"/>
          </a:p>
          <a:p>
            <a:pPr lvl="1"/>
            <a:endParaRPr lang="en-CA" sz="2200" dirty="0"/>
          </a:p>
          <a:p>
            <a:pPr lvl="1"/>
            <a:endParaRPr lang="en-CA" sz="2200" dirty="0"/>
          </a:p>
          <a:p>
            <a:pPr lvl="1"/>
            <a:endParaRPr lang="en-CA" sz="1200" b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4000" b="1" dirty="0"/>
              <a:t>Use Case 2: Memory Heterogeneity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3551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83847D3C-E206-074C-B792-896730378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991" y="911224"/>
            <a:ext cx="8987622" cy="5589784"/>
          </a:xfrm>
        </p:spPr>
        <p:txBody>
          <a:bodyPr/>
          <a:lstStyle/>
          <a:p>
            <a:endParaRPr lang="en-CA" sz="28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>
              <a:buClr>
                <a:schemeClr val="tx1"/>
              </a:buClr>
            </a:pPr>
            <a:endParaRPr lang="en-CA" sz="2000" b="1" dirty="0"/>
          </a:p>
          <a:p>
            <a:pPr marL="0" indent="0">
              <a:buClr>
                <a:schemeClr val="tx1"/>
              </a:buClr>
              <a:buNone/>
            </a:pPr>
            <a:r>
              <a:rPr lang="en-CA" sz="1900" b="1" dirty="0"/>
              <a:t>More in our paper:</a:t>
            </a:r>
          </a:p>
          <a:p>
            <a:pPr>
              <a:buClr>
                <a:schemeClr val="tx1"/>
              </a:buClr>
            </a:pPr>
            <a:r>
              <a:rPr lang="en-CA" sz="1900" dirty="0"/>
              <a:t>Similar performance improvement for Tiered-Latency-DRAM [Lee+, HPCA’13]</a:t>
            </a:r>
            <a:r>
              <a:rPr lang="en-CA" sz="2000" b="1" dirty="0"/>
              <a:t> 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4000" b="1" dirty="0"/>
              <a:t>Use Case 2: Memory Heterogeneity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69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6CA44B-22C3-6A41-9BD8-4FCF263E722D}"/>
              </a:ext>
            </a:extLst>
          </p:cNvPr>
          <p:cNvSpPr/>
          <p:nvPr/>
        </p:nvSpPr>
        <p:spPr>
          <a:xfrm>
            <a:off x="7211989" y="1315194"/>
            <a:ext cx="1286763" cy="5818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59F8398-EA88-0542-A3A9-0D665EF63F03}"/>
              </a:ext>
            </a:extLst>
          </p:cNvPr>
          <p:cNvGraphicFramePr>
            <a:graphicFrameLocks/>
          </p:cNvGraphicFramePr>
          <p:nvPr/>
        </p:nvGraphicFramePr>
        <p:xfrm>
          <a:off x="689503" y="1175266"/>
          <a:ext cx="7854516" cy="3309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D1A1345-966B-3C48-89CE-2E2A8EE34620}"/>
              </a:ext>
            </a:extLst>
          </p:cNvPr>
          <p:cNvSpPr txBox="1"/>
          <p:nvPr/>
        </p:nvSpPr>
        <p:spPr>
          <a:xfrm>
            <a:off x="2366722" y="4291591"/>
            <a:ext cx="450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Hotness-Unaware PCM–DRAM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85CA66-75CF-3646-AB9C-80FC3A6B0393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DFCBF0-1FA2-EC42-B9D2-DA172271ADC5}"/>
              </a:ext>
            </a:extLst>
          </p:cNvPr>
          <p:cNvCxnSpPr>
            <a:cxnSpLocks/>
          </p:cNvCxnSpPr>
          <p:nvPr/>
        </p:nvCxnSpPr>
        <p:spPr>
          <a:xfrm>
            <a:off x="1155700" y="2733428"/>
            <a:ext cx="7231632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45F96F5-5F84-2543-85FC-AD86940ACD76}"/>
              </a:ext>
            </a:extLst>
          </p:cNvPr>
          <p:cNvSpPr/>
          <p:nvPr/>
        </p:nvSpPr>
        <p:spPr>
          <a:xfrm>
            <a:off x="7881476" y="1624778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BC7AD2-4C7D-1B40-A2AD-F6666C55A474}"/>
              </a:ext>
            </a:extLst>
          </p:cNvPr>
          <p:cNvCxnSpPr>
            <a:cxnSpLocks/>
          </p:cNvCxnSpPr>
          <p:nvPr/>
        </p:nvCxnSpPr>
        <p:spPr>
          <a:xfrm>
            <a:off x="8093308" y="1365742"/>
            <a:ext cx="0" cy="11330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558D1D7-6B13-9846-816F-3BC05CC7EF49}"/>
              </a:ext>
            </a:extLst>
          </p:cNvPr>
          <p:cNvSpPr txBox="1"/>
          <p:nvPr/>
        </p:nvSpPr>
        <p:spPr>
          <a:xfrm>
            <a:off x="7676874" y="889633"/>
            <a:ext cx="8328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33%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044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1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35815-16E7-C64C-8CFB-02A8FEFA62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291" y="4057668"/>
            <a:ext cx="1398467" cy="1328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51523-2E0E-F746-9A25-78708B7A30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1805" y="5308210"/>
            <a:ext cx="2271111" cy="15140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Computing Systems Are Diversifying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545E099-5068-F448-A0AC-2CF624D53B84}"/>
              </a:ext>
            </a:extLst>
          </p:cNvPr>
          <p:cNvSpPr txBox="1">
            <a:spLocks/>
          </p:cNvSpPr>
          <p:nvPr/>
        </p:nvSpPr>
        <p:spPr>
          <a:xfrm>
            <a:off x="75991" y="813916"/>
            <a:ext cx="8987622" cy="558688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Cambria" panose="02040503050406030204" pitchFamily="18" charset="0"/>
              <a:buChar char="-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400"/>
              </a:spcAft>
            </a:pPr>
            <a:endParaRPr lang="en-US" sz="2400" dirty="0"/>
          </a:p>
        </p:txBody>
      </p:sp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5F5A5A79-ED29-CD46-8433-B36CF44A882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7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013E57-CA08-964D-B5FE-B3DB2024BCCA}"/>
              </a:ext>
            </a:extLst>
          </p:cNvPr>
          <p:cNvSpPr txBox="1"/>
          <p:nvPr/>
        </p:nvSpPr>
        <p:spPr>
          <a:xfrm>
            <a:off x="75991" y="1776771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Application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7E0878E-B836-8145-8586-897E222860E9}"/>
              </a:ext>
            </a:extLst>
          </p:cNvPr>
          <p:cNvCxnSpPr>
            <a:cxnSpLocks/>
          </p:cNvCxnSpPr>
          <p:nvPr/>
        </p:nvCxnSpPr>
        <p:spPr>
          <a:xfrm>
            <a:off x="824345" y="4057668"/>
            <a:ext cx="7668491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EF7983D8-175B-8041-B54F-E7BFBC28B05E}"/>
              </a:ext>
            </a:extLst>
          </p:cNvPr>
          <p:cNvSpPr txBox="1"/>
          <p:nvPr/>
        </p:nvSpPr>
        <p:spPr>
          <a:xfrm>
            <a:off x="3099200" y="2792125"/>
            <a:ext cx="41495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4000" b="1" dirty="0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</a:rPr>
              <a:t>Virtual Memory</a:t>
            </a:r>
          </a:p>
          <a:p>
            <a:pPr algn="ctr"/>
            <a:r>
              <a:rPr lang="en-CA" sz="2000" b="1" dirty="0">
                <a:latin typeface="Cambria" panose="02040503050406030204" pitchFamily="18" charset="0"/>
              </a:rPr>
              <a:t>managed by the operating system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E3F0EC-BBAE-1E43-A487-92187CA346F8}"/>
              </a:ext>
            </a:extLst>
          </p:cNvPr>
          <p:cNvSpPr txBox="1"/>
          <p:nvPr/>
        </p:nvSpPr>
        <p:spPr>
          <a:xfrm>
            <a:off x="75991" y="4175497"/>
            <a:ext cx="30232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b="1" dirty="0">
                <a:latin typeface="Cambria" panose="02040503050406030204" pitchFamily="18" charset="0"/>
              </a:rPr>
              <a:t>Hardware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090FD9A-94E4-0242-855B-78690ECEE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42209" y="1063796"/>
            <a:ext cx="1285922" cy="14844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2014D3-F84D-A64C-B554-6ACECE95A4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442" y="5171936"/>
            <a:ext cx="1859890" cy="163297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1508EE-453F-9A41-B553-7F3C47EA9C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6587" y="1612144"/>
            <a:ext cx="1253671" cy="8253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1B7E76-E89F-E14D-B23A-4DFD12C40C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4783" y="1499945"/>
            <a:ext cx="1556847" cy="10821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7A7478-DEE7-7449-BB8C-1EF61CDEF8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8533" y="1372815"/>
            <a:ext cx="1762208" cy="119830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1243B9E-8968-7A43-B4A6-993262E1114D}"/>
              </a:ext>
            </a:extLst>
          </p:cNvPr>
          <p:cNvCxnSpPr>
            <a:cxnSpLocks/>
          </p:cNvCxnSpPr>
          <p:nvPr/>
        </p:nvCxnSpPr>
        <p:spPr>
          <a:xfrm>
            <a:off x="817418" y="2640973"/>
            <a:ext cx="767541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29011F42-C252-6443-BF7B-3D4DC40268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29330" y="4234145"/>
            <a:ext cx="1911113" cy="112118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BCD3C5EF-00A7-F442-97DE-DE0C7A0BBB69}"/>
              </a:ext>
            </a:extLst>
          </p:cNvPr>
          <p:cNvSpPr/>
          <p:nvPr/>
        </p:nvSpPr>
        <p:spPr>
          <a:xfrm>
            <a:off x="468327" y="2889816"/>
            <a:ext cx="2600436" cy="815233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bg1"/>
                </a:solidFill>
                <a:latin typeface="Cambria" panose="02040503050406030204" pitchFamily="18" charset="0"/>
              </a:rPr>
              <a:t>Cannot adapt</a:t>
            </a:r>
          </a:p>
          <a:p>
            <a:pPr algn="ctr"/>
            <a:r>
              <a:rPr lang="en-CA" sz="2800" b="1" dirty="0">
                <a:solidFill>
                  <a:schemeClr val="bg1"/>
                </a:solidFill>
                <a:latin typeface="Cambria" panose="02040503050406030204" pitchFamily="18" charset="0"/>
              </a:rPr>
              <a:t>efficiently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1E5306-7967-6E4F-B019-873154248214}"/>
              </a:ext>
            </a:extLst>
          </p:cNvPr>
          <p:cNvSpPr/>
          <p:nvPr/>
        </p:nvSpPr>
        <p:spPr>
          <a:xfrm>
            <a:off x="75991" y="813917"/>
            <a:ext cx="8987622" cy="5323584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FD587-9938-7345-A72D-B53AAA1BD847}"/>
              </a:ext>
            </a:extLst>
          </p:cNvPr>
          <p:cNvSpPr txBox="1"/>
          <p:nvPr/>
        </p:nvSpPr>
        <p:spPr>
          <a:xfrm>
            <a:off x="308190" y="3769312"/>
            <a:ext cx="8617637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sz="3200" b="1" dirty="0">
              <a:latin typeface="Cambria" charset="0"/>
              <a:ea typeface="Cambria" charset="0"/>
              <a:cs typeface="Cambria" charset="0"/>
            </a:endParaRPr>
          </a:p>
          <a:p>
            <a:pPr algn="ctr"/>
            <a:r>
              <a:rPr lang="en-US" sz="3200" b="1" dirty="0">
                <a:latin typeface="Cambria" charset="0"/>
                <a:ea typeface="Cambria" charset="0"/>
                <a:cs typeface="Cambria" charset="0"/>
              </a:rPr>
              <a:t>Continually adapting the conventional virtual memory framework is </a:t>
            </a:r>
            <a:r>
              <a:rPr lang="en-US" sz="3200" b="1" dirty="0">
                <a:solidFill>
                  <a:srgbClr val="C00000"/>
                </a:solidFill>
                <a:latin typeface="Cambria" charset="0"/>
                <a:ea typeface="Cambria" charset="0"/>
                <a:cs typeface="Cambria" charset="0"/>
              </a:rPr>
              <a:t>challenging</a:t>
            </a:r>
          </a:p>
          <a:p>
            <a:pPr algn="ctr"/>
            <a:endParaRPr lang="en-US" sz="3200" b="1" dirty="0">
              <a:latin typeface="Cambria" charset="0"/>
              <a:ea typeface="Cambria" charset="0"/>
              <a:cs typeface="Cambria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70E0B63-59BB-CD45-8B0E-B339F47B1C71}"/>
              </a:ext>
            </a:extLst>
          </p:cNvPr>
          <p:cNvSpPr/>
          <p:nvPr/>
        </p:nvSpPr>
        <p:spPr>
          <a:xfrm>
            <a:off x="1768545" y="6137501"/>
            <a:ext cx="6359991" cy="708532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9440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4000" b="1" dirty="0"/>
              <a:t>Use Case 2: Memory Heterogeneity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70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6CA44B-22C3-6A41-9BD8-4FCF263E722D}"/>
              </a:ext>
            </a:extLst>
          </p:cNvPr>
          <p:cNvSpPr/>
          <p:nvPr/>
        </p:nvSpPr>
        <p:spPr>
          <a:xfrm>
            <a:off x="7211989" y="1315194"/>
            <a:ext cx="1286763" cy="5818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659F8398-EA88-0542-A3A9-0D665EF63F03}"/>
              </a:ext>
            </a:extLst>
          </p:cNvPr>
          <p:cNvGraphicFramePr>
            <a:graphicFrameLocks/>
          </p:cNvGraphicFramePr>
          <p:nvPr/>
        </p:nvGraphicFramePr>
        <p:xfrm>
          <a:off x="689503" y="1175266"/>
          <a:ext cx="7854516" cy="3309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D1A1345-966B-3C48-89CE-2E2A8EE34620}"/>
              </a:ext>
            </a:extLst>
          </p:cNvPr>
          <p:cNvSpPr txBox="1"/>
          <p:nvPr/>
        </p:nvSpPr>
        <p:spPr>
          <a:xfrm>
            <a:off x="2366722" y="4291591"/>
            <a:ext cx="450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Normalized to </a:t>
            </a:r>
            <a:r>
              <a:rPr lang="en-US" b="1" dirty="0"/>
              <a:t>Hotness-Unaware PCM–DRAM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85CA66-75CF-3646-AB9C-80FC3A6B0393}"/>
              </a:ext>
            </a:extLst>
          </p:cNvPr>
          <p:cNvSpPr txBox="1"/>
          <p:nvPr/>
        </p:nvSpPr>
        <p:spPr>
          <a:xfrm rot="16200000">
            <a:off x="-44735" y="2281300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Speedup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DFCBF0-1FA2-EC42-B9D2-DA172271ADC5}"/>
              </a:ext>
            </a:extLst>
          </p:cNvPr>
          <p:cNvCxnSpPr>
            <a:cxnSpLocks/>
          </p:cNvCxnSpPr>
          <p:nvPr/>
        </p:nvCxnSpPr>
        <p:spPr>
          <a:xfrm>
            <a:off x="1155700" y="2733428"/>
            <a:ext cx="7231632" cy="0"/>
          </a:xfrm>
          <a:prstGeom prst="line">
            <a:avLst/>
          </a:prstGeom>
          <a:ln w="1905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45F96F5-5F84-2543-85FC-AD86940ACD76}"/>
              </a:ext>
            </a:extLst>
          </p:cNvPr>
          <p:cNvSpPr/>
          <p:nvPr/>
        </p:nvSpPr>
        <p:spPr>
          <a:xfrm>
            <a:off x="7881476" y="1624778"/>
            <a:ext cx="584200" cy="2322223"/>
          </a:xfrm>
          <a:prstGeom prst="round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BC7AD2-4C7D-1B40-A2AD-F6666C55A474}"/>
              </a:ext>
            </a:extLst>
          </p:cNvPr>
          <p:cNvCxnSpPr>
            <a:cxnSpLocks/>
          </p:cNvCxnSpPr>
          <p:nvPr/>
        </p:nvCxnSpPr>
        <p:spPr>
          <a:xfrm>
            <a:off x="8093308" y="1365742"/>
            <a:ext cx="0" cy="1133079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1558D1D7-6B13-9846-816F-3BC05CC7EF49}"/>
              </a:ext>
            </a:extLst>
          </p:cNvPr>
          <p:cNvSpPr txBox="1"/>
          <p:nvPr/>
        </p:nvSpPr>
        <p:spPr>
          <a:xfrm>
            <a:off x="7645124" y="885609"/>
            <a:ext cx="896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33%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90689C-B182-C54D-A8C4-6C6B28C05884}"/>
              </a:ext>
            </a:extLst>
          </p:cNvPr>
          <p:cNvSpPr txBox="1"/>
          <p:nvPr/>
        </p:nvSpPr>
        <p:spPr>
          <a:xfrm>
            <a:off x="322441" y="4831768"/>
            <a:ext cx="8494721" cy="95410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762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VBI enables </a:t>
            </a:r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efficient</a:t>
            </a:r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data mapping</a:t>
            </a:r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 and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  <a:latin typeface="Cambria" charset="0"/>
                <a:ea typeface="Cambria" charset="0"/>
                <a:cs typeface="Cambria" charset="0"/>
              </a:rPr>
              <a:t>data migration</a:t>
            </a:r>
            <a:r>
              <a:rPr lang="en-US" sz="2800" b="1" dirty="0">
                <a:latin typeface="Cambria" charset="0"/>
                <a:ea typeface="Cambria" charset="0"/>
                <a:cs typeface="Cambria" charset="0"/>
              </a:rPr>
              <a:t> for heterogeneous memory systems</a:t>
            </a:r>
          </a:p>
        </p:txBody>
      </p:sp>
    </p:spTree>
    <p:extLst>
      <p:ext uri="{BB962C8B-B14F-4D97-AF65-F5344CB8AC3E}">
        <p14:creationId xmlns:p14="http://schemas.microsoft.com/office/powerpoint/2010/main" val="282288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929488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Outline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DE631CF8-D97A-D24D-B98C-58E86FBCFCD2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71</a:t>
            </a:fld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172890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VBI: Virtual Block Interface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2775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Key Idea &amp; Guiding Principles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2734740"/>
            <a:ext cx="8686800" cy="4572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ctr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Design Overview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191940"/>
            <a:ext cx="8686800" cy="54864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tIns="0" rIns="182880" bIns="0" rtlCol="0" anchor="t"/>
          <a:lstStyle/>
          <a:p>
            <a:pPr>
              <a:tabLst>
                <a:tab pos="465138" algn="l"/>
              </a:tabLst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	Optimizations Enabled by VBI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3899912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Methodology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4699324"/>
            <a:ext cx="8686800" cy="64008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Results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85E25FF-3F64-CF43-83F7-450303025938}"/>
              </a:ext>
            </a:extLst>
          </p:cNvPr>
          <p:cNvSpPr/>
          <p:nvPr/>
        </p:nvSpPr>
        <p:spPr>
          <a:xfrm>
            <a:off x="228600" y="5498736"/>
            <a:ext cx="8686800" cy="6400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80" rIns="182880" rtlCol="0" anchor="ctr"/>
          <a:lstStyle/>
          <a:p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94563612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305A43-666D-4448-970D-FCC2245A2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9" y="575182"/>
            <a:ext cx="8987622" cy="5799729"/>
          </a:xfrm>
        </p:spPr>
        <p:txBody>
          <a:bodyPr/>
          <a:lstStyle/>
          <a:p>
            <a:r>
              <a:rPr lang="en-CA" sz="2400" b="1" dirty="0">
                <a:solidFill>
                  <a:schemeClr val="accent6">
                    <a:lumMod val="75000"/>
                  </a:schemeClr>
                </a:solidFill>
              </a:rPr>
              <a:t>Virtual Block Interface (VBI): </a:t>
            </a:r>
            <a:r>
              <a:rPr lang="en-CA" sz="2400" dirty="0"/>
              <a:t>A new virtual memory framework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Addresses the challenges in adapting conventional virtual memory to increasingly diverse system configurations and workloads</a:t>
            </a:r>
          </a:p>
          <a:p>
            <a:r>
              <a:rPr lang="en-CA" sz="2400" b="1" dirty="0">
                <a:solidFill>
                  <a:schemeClr val="accent1">
                    <a:lumMod val="75000"/>
                  </a:schemeClr>
                </a:solidFill>
              </a:rPr>
              <a:t>Key Idea: </a:t>
            </a:r>
            <a:r>
              <a:rPr lang="en-CA" sz="2400" dirty="0"/>
              <a:t>Delegate physical memory management to dedicated hardware in the memory controller</a:t>
            </a:r>
          </a:p>
          <a:p>
            <a:r>
              <a:rPr lang="en-CA" sz="2400" b="1" dirty="0">
                <a:solidFill>
                  <a:schemeClr val="accent4">
                    <a:lumMod val="75000"/>
                  </a:schemeClr>
                </a:solidFill>
              </a:rPr>
              <a:t>Benefits: </a:t>
            </a:r>
            <a:r>
              <a:rPr lang="en-CA" sz="2400" dirty="0"/>
              <a:t>Not easily attainable in conventional virtual memory (e.g., inherently virtual caches ,  delaying physical memory allocation, and avoiding 2D page walks in virtual machines)</a:t>
            </a:r>
          </a:p>
          <a:p>
            <a:r>
              <a:rPr lang="en-CA" sz="2400" b="1" dirty="0">
                <a:solidFill>
                  <a:srgbClr val="7030A0"/>
                </a:solidFill>
              </a:rPr>
              <a:t>Evaluation: 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VBI significantly improves performance in both native execution and virtual machines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Increases the effectiveness of managing heterogeneous memory architectures</a:t>
            </a:r>
          </a:p>
          <a:p>
            <a:r>
              <a:rPr lang="en-CA" sz="2400" b="1" dirty="0">
                <a:solidFill>
                  <a:srgbClr val="C00000"/>
                </a:solidFill>
              </a:rPr>
              <a:t>Conclusion: </a:t>
            </a:r>
            <a:r>
              <a:rPr lang="en-CA" sz="2400" dirty="0"/>
              <a:t>VBI is a promising new virtual memory framework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Can enable several important optimizations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Increases design flexibility for virtual memory</a:t>
            </a:r>
          </a:p>
          <a:p>
            <a:pPr lvl="1">
              <a:spcBef>
                <a:spcPts val="300"/>
              </a:spcBef>
            </a:pPr>
            <a:r>
              <a:rPr lang="en-CA" sz="2000" dirty="0"/>
              <a:t>A new direction for future work in novel virtual memory frameworks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11A805E-4F09-664C-8946-00688E5DC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189" y="7347"/>
            <a:ext cx="8987622" cy="740193"/>
          </a:xfrm>
        </p:spPr>
        <p:txBody>
          <a:bodyPr/>
          <a:lstStyle/>
          <a:p>
            <a:r>
              <a:rPr lang="en-US" sz="4000" b="1" dirty="0"/>
              <a:t>Summary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E22D256E-895E-1A44-8A3A-17A12CD057CA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72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232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0F9B7762-C625-4FE6-A67E-20C121A7C6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3482" y="5803857"/>
            <a:ext cx="2411415" cy="108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" name="Title 1"/>
          <p:cNvSpPr txBox="1">
            <a:spLocks/>
          </p:cNvSpPr>
          <p:nvPr/>
        </p:nvSpPr>
        <p:spPr>
          <a:xfrm>
            <a:off x="0" y="3717"/>
            <a:ext cx="9144000" cy="296250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600" b="1" dirty="0">
              <a:solidFill>
                <a:srgbClr val="70AD47"/>
              </a:solidFill>
            </a:endParaRPr>
          </a:p>
        </p:txBody>
      </p:sp>
      <p:sp>
        <p:nvSpPr>
          <p:cNvPr id="102" name="Title 1"/>
          <p:cNvSpPr>
            <a:spLocks noGrp="1"/>
          </p:cNvSpPr>
          <p:nvPr>
            <p:ph type="ctrTitle" idx="4294967295"/>
          </p:nvPr>
        </p:nvSpPr>
        <p:spPr>
          <a:xfrm>
            <a:off x="0" y="472493"/>
            <a:ext cx="9144000" cy="2051158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The Virtual Block Interface:</a:t>
            </a:r>
            <a:br>
              <a:rPr lang="en-US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A Flexible Alternative to the </a:t>
            </a:r>
            <a:b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36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Conventional Virtual Memory Framework</a:t>
            </a:r>
            <a:endParaRPr lang="en-US" sz="3600" b="1" dirty="0">
              <a:solidFill>
                <a:schemeClr val="bg1">
                  <a:lumMod val="95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103" name="Subtitle 2"/>
          <p:cNvSpPr>
            <a:spLocks noGrp="1"/>
          </p:cNvSpPr>
          <p:nvPr>
            <p:ph type="subTitle" idx="4294967295"/>
          </p:nvPr>
        </p:nvSpPr>
        <p:spPr>
          <a:xfrm>
            <a:off x="228600" y="3115179"/>
            <a:ext cx="8686800" cy="206876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b="1" dirty="0" err="1">
                <a:latin typeface="Cambria"/>
                <a:cs typeface="Cambria"/>
              </a:rPr>
              <a:t>Nastaran</a:t>
            </a:r>
            <a:r>
              <a:rPr lang="en-US" b="1" dirty="0">
                <a:latin typeface="Cambria"/>
                <a:cs typeface="Cambria"/>
              </a:rPr>
              <a:t> </a:t>
            </a:r>
            <a:r>
              <a:rPr lang="en-US" b="1" dirty="0" err="1">
                <a:latin typeface="Cambria"/>
                <a:cs typeface="Cambria"/>
              </a:rPr>
              <a:t>Hajinazar</a:t>
            </a:r>
            <a:r>
              <a:rPr lang="en-US" dirty="0">
                <a:latin typeface="Cambria"/>
                <a:cs typeface="Cambria"/>
              </a:rPr>
              <a:t>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Pratyush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Patel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Minesh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Patel Konstantinos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Kanellopoulos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Saugata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Ghose  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Rachata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Ausavarungnirun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 Geraldo F. Oliveira     Jonathan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Appavoo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        Vivek Seshadri       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Onur</a:t>
            </a: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 </a:t>
            </a:r>
            <a:r>
              <a:rPr lang="en-US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rPr>
              <a:t>Mutlu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ambria"/>
              <a:cs typeface="Cambria"/>
            </a:endParaRPr>
          </a:p>
        </p:txBody>
      </p:sp>
      <p:pic>
        <p:nvPicPr>
          <p:cNvPr id="1026" name="Picture 2" descr="http://www.euroc-project.eu/fileadmin/imgEuroc/eurocConsortiumLogos/ethLogo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540" y="5443991"/>
            <a:ext cx="1826322" cy="37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eaphages.org/media/institutions/Burgundy_CMU_JPG_Logo.jpg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53" b="26959"/>
          <a:stretch/>
        </p:blipFill>
        <p:spPr bwMode="auto">
          <a:xfrm>
            <a:off x="384509" y="6177750"/>
            <a:ext cx="2147696" cy="352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509" y="5431704"/>
            <a:ext cx="1467233" cy="424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FA4FA8-6233-4D60-91DB-E3797E929C0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1570" y="5427333"/>
            <a:ext cx="1831852" cy="432817"/>
          </a:xfrm>
          <a:prstGeom prst="rect">
            <a:avLst/>
          </a:prstGeom>
        </p:spPr>
      </p:pic>
      <p:pic>
        <p:nvPicPr>
          <p:cNvPr id="5" name="Picture 4" descr="A close up of a sign&#10;&#10;Description automatically generated">
            <a:extLst>
              <a:ext uri="{FF2B5EF4-FFF2-40B4-BE49-F238E27FC236}">
                <a16:creationId xmlns:a16="http://schemas.microsoft.com/office/drawing/2014/main" id="{B5D86B6F-263C-4F93-8DC5-88A7936E8A8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6793" y="5427333"/>
            <a:ext cx="1612291" cy="408476"/>
          </a:xfrm>
          <a:prstGeom prst="rect">
            <a:avLst/>
          </a:prstGeom>
        </p:spPr>
      </p:pic>
      <p:pic>
        <p:nvPicPr>
          <p:cNvPr id="9" name="Picture 4" descr="master logo">
            <a:extLst>
              <a:ext uri="{FF2B5EF4-FFF2-40B4-BE49-F238E27FC236}">
                <a16:creationId xmlns:a16="http://schemas.microsoft.com/office/drawing/2014/main" id="{8FD42195-F7F5-4A65-B3BD-CA6541407B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263" y="6066320"/>
            <a:ext cx="1237349" cy="556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74239F6-0376-1744-9CDE-8BB0C1E61A7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42192" y="5923612"/>
            <a:ext cx="667384" cy="78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2137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8245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0A35AA32-7380-284C-8F4E-F4EBE735C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87" y="854074"/>
            <a:ext cx="5852596" cy="5318753"/>
          </a:xfrm>
        </p:spPr>
        <p:txBody>
          <a:bodyPr/>
          <a:lstStyle/>
          <a:p>
            <a:pPr marL="457200" lvl="1" indent="0">
              <a:buNone/>
            </a:pPr>
            <a:endParaRPr lang="en-CA" sz="2400" dirty="0"/>
          </a:p>
          <a:p>
            <a:pPr lvl="1"/>
            <a:endParaRPr lang="en-CA" sz="2400" dirty="0"/>
          </a:p>
          <a:p>
            <a:pPr lvl="1"/>
            <a:endParaRPr lang="en-CA" sz="2400" dirty="0"/>
          </a:p>
          <a:p>
            <a:endParaRPr lang="en-CA" sz="2800" dirty="0"/>
          </a:p>
          <a:p>
            <a:endParaRPr lang="en-CA" sz="2700" dirty="0"/>
          </a:p>
        </p:txBody>
      </p:sp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8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0215F11-CBC0-1347-8E4D-E578039F5594}"/>
              </a:ext>
            </a:extLst>
          </p:cNvPr>
          <p:cNvGrpSpPr/>
          <p:nvPr/>
        </p:nvGrpSpPr>
        <p:grpSpPr>
          <a:xfrm>
            <a:off x="5928163" y="1573802"/>
            <a:ext cx="2743200" cy="3702286"/>
            <a:chOff x="5928163" y="1573802"/>
            <a:chExt cx="2743200" cy="370228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B5BDB18-F3BC-064A-BA85-49A41091E919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cxnSpLocks/>
              <a:stCxn id="30" idx="2"/>
              <a:endCxn id="59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rgbClr val="EEE8F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rgbClr val="E1F7E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2F7DE37-F776-DE41-9823-7C0AAE79932D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A6DFB7-CE92-D440-8AB1-73CCB505A8C5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C2CD639-7A4C-5B42-A2BB-C567DB17E07D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cxnSpLocks/>
              <a:stCxn id="35" idx="2"/>
              <a:endCxn id="42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19AC238C-DF57-1A4D-952C-8A4889FDDDDA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69BAD971-1D94-4A49-8383-41468E0EF295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6CF70C91-5381-4C46-AE36-07814DFF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600" b="1" dirty="0"/>
              <a:t>Conventional Virtual Memory Framework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2542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2">
            <a:extLst>
              <a:ext uri="{FF2B5EF4-FFF2-40B4-BE49-F238E27FC236}">
                <a16:creationId xmlns:a16="http://schemas.microsoft.com/office/drawing/2014/main" id="{EE1D512A-9DA2-2946-A6F1-DAB9212602B5}"/>
              </a:ext>
            </a:extLst>
          </p:cNvPr>
          <p:cNvSpPr txBox="1">
            <a:spLocks/>
          </p:cNvSpPr>
          <p:nvPr/>
        </p:nvSpPr>
        <p:spPr>
          <a:xfrm>
            <a:off x="5498152" y="6345828"/>
            <a:ext cx="3427675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7A0CF43C-0A86-4E39-9C12-F39370374F43}" type="slidenum">
              <a:rPr lang="en-US" smtClean="0"/>
              <a:pPr algn="r"/>
              <a:t>9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0215F11-CBC0-1347-8E4D-E578039F5594}"/>
              </a:ext>
            </a:extLst>
          </p:cNvPr>
          <p:cNvGrpSpPr/>
          <p:nvPr/>
        </p:nvGrpSpPr>
        <p:grpSpPr>
          <a:xfrm>
            <a:off x="5928163" y="1573802"/>
            <a:ext cx="2743200" cy="3702286"/>
            <a:chOff x="5928163" y="1573802"/>
            <a:chExt cx="2743200" cy="3702286"/>
          </a:xfrm>
        </p:grpSpPr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D2CF431C-9F89-ED4A-8B7C-816FE4F47BDB}"/>
                </a:ext>
              </a:extLst>
            </p:cNvPr>
            <p:cNvSpPr/>
            <p:nvPr/>
          </p:nvSpPr>
          <p:spPr>
            <a:xfrm flipH="1">
              <a:off x="5928163" y="2624328"/>
              <a:ext cx="2743200" cy="1097280"/>
            </a:xfrm>
            <a:prstGeom prst="roundRect">
              <a:avLst>
                <a:gd name="adj" fmla="val 1910"/>
              </a:avLst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5720" tIns="0" rIns="0" bIns="0" rtlCol="0" anchor="b"/>
            <a:lstStyle/>
            <a:p>
              <a:pPr algn="ctr">
                <a:lnSpc>
                  <a:spcPct val="80000"/>
                </a:lnSpc>
              </a:pPr>
              <a:r>
                <a:rPr lang="en-US" b="1" dirty="0">
                  <a:solidFill>
                    <a:schemeClr val="tx1"/>
                  </a:solidFill>
                </a:rPr>
                <a:t>Virtual Address Space (VAS)</a:t>
              </a: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27F83CEF-8167-B74A-9862-19D455639861}"/>
                </a:ext>
              </a:extLst>
            </p:cNvPr>
            <p:cNvSpPr/>
            <p:nvPr/>
          </p:nvSpPr>
          <p:spPr>
            <a:xfrm flipH="1">
              <a:off x="5928163" y="2089022"/>
              <a:ext cx="2743200" cy="36576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777240" tIns="0" rIns="365760" bIns="0" rtlCol="0" anchor="ctr"/>
            <a:lstStyle/>
            <a:p>
              <a:pPr algn="r">
                <a:lnSpc>
                  <a:spcPct val="80000"/>
                </a:lnSpc>
              </a:pPr>
              <a:endParaRPr lang="en-US" sz="1400" i="1" dirty="0">
                <a:solidFill>
                  <a:srgbClr val="4169E1"/>
                </a:solidFill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D23427CA-C3E2-6B4F-ACE9-EAA061BC56F8}"/>
                </a:ext>
              </a:extLst>
            </p:cNvPr>
            <p:cNvSpPr/>
            <p:nvPr/>
          </p:nvSpPr>
          <p:spPr>
            <a:xfrm>
              <a:off x="6021006" y="158231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1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B5BDB18-F3BC-064A-BA85-49A41091E919}"/>
                </a:ext>
              </a:extLst>
            </p:cNvPr>
            <p:cNvSpPr txBox="1"/>
            <p:nvPr/>
          </p:nvSpPr>
          <p:spPr>
            <a:xfrm>
              <a:off x="592816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1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E39276C2-2B6B-104E-81E8-7E0791331F16}"/>
                </a:ext>
              </a:extLst>
            </p:cNvPr>
            <p:cNvCxnSpPr>
              <a:cxnSpLocks/>
              <a:stCxn id="30" idx="2"/>
              <a:endCxn id="59" idx="0"/>
            </p:cNvCxnSpPr>
            <p:nvPr/>
          </p:nvCxnSpPr>
          <p:spPr>
            <a:xfrm flipH="1">
              <a:off x="6202483" y="1948078"/>
              <a:ext cx="1403" cy="76347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>
              <a:extLst>
                <a:ext uri="{FF2B5EF4-FFF2-40B4-BE49-F238E27FC236}">
                  <a16:creationId xmlns:a16="http://schemas.microsoft.com/office/drawing/2014/main" id="{3E512757-DCD3-424E-A848-C2D31724B6D8}"/>
                </a:ext>
              </a:extLst>
            </p:cNvPr>
            <p:cNvSpPr/>
            <p:nvPr/>
          </p:nvSpPr>
          <p:spPr>
            <a:xfrm>
              <a:off x="6646941" y="1573802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baseline="-25000" dirty="0">
                  <a:solidFill>
                    <a:schemeClr val="tx1"/>
                  </a:solidFill>
                </a:rPr>
                <a:t>2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5953372-EF70-6841-B058-91427D985292}"/>
                </a:ext>
              </a:extLst>
            </p:cNvPr>
            <p:cNvSpPr/>
            <p:nvPr/>
          </p:nvSpPr>
          <p:spPr>
            <a:xfrm>
              <a:off x="8122723" y="1618488"/>
              <a:ext cx="365760" cy="365760"/>
            </a:xfrm>
            <a:prstGeom prst="roundRect">
              <a:avLst>
                <a:gd name="adj" fmla="val 32292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P</a:t>
              </a:r>
              <a:r>
                <a:rPr lang="en-US" sz="1600" i="1" baseline="-25000" dirty="0">
                  <a:solidFill>
                    <a:schemeClr val="tx1"/>
                  </a:solidFill>
                </a:rPr>
                <a:t>n</a:t>
              </a:r>
              <a:endParaRPr lang="en-US" sz="1400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2D9B467-77E2-F547-9809-07647FA34F80}"/>
                </a:ext>
              </a:extLst>
            </p:cNvPr>
            <p:cNvCxnSpPr>
              <a:stCxn id="37" idx="2"/>
            </p:cNvCxnSpPr>
            <p:nvPr/>
          </p:nvCxnSpPr>
          <p:spPr>
            <a:xfrm>
              <a:off x="8305603" y="1984248"/>
              <a:ext cx="0" cy="7315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B78964C4-C31B-8A45-AA43-61668FBC8D18}"/>
                </a:ext>
              </a:extLst>
            </p:cNvPr>
            <p:cNvSpPr/>
            <p:nvPr/>
          </p:nvSpPr>
          <p:spPr>
            <a:xfrm>
              <a:off x="6019603" y="3904488"/>
              <a:ext cx="2560320" cy="822960"/>
            </a:xfrm>
            <a:prstGeom prst="roundRect">
              <a:avLst>
                <a:gd name="adj" fmla="val 6656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spc="-20" dirty="0">
                  <a:solidFill>
                    <a:schemeClr val="tx1"/>
                  </a:solidFill>
                </a:rPr>
                <a:t>Page Tables</a:t>
              </a:r>
            </a:p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managed by the OS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8A82F6D2-9A0C-C244-9EEE-5E2C1F471F01}"/>
                </a:ext>
              </a:extLst>
            </p:cNvPr>
            <p:cNvSpPr/>
            <p:nvPr/>
          </p:nvSpPr>
          <p:spPr>
            <a:xfrm>
              <a:off x="6019603" y="4910328"/>
              <a:ext cx="2560320" cy="365760"/>
            </a:xfrm>
            <a:prstGeom prst="roundRect">
              <a:avLst>
                <a:gd name="adj" fmla="val 1406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spcAft>
                  <a:spcPts val="600"/>
                </a:spcAft>
              </a:pPr>
              <a:r>
                <a:rPr lang="en-US" sz="1600" b="1" dirty="0">
                  <a:solidFill>
                    <a:schemeClr val="tx1"/>
                  </a:solidFill>
                </a:rPr>
                <a:t>Physical Memory</a:t>
              </a:r>
              <a:endParaRPr lang="en-US" sz="1600" i="1" dirty="0">
                <a:solidFill>
                  <a:schemeClr val="tx1"/>
                </a:solidFill>
              </a:endParaRPr>
            </a:p>
          </p:txBody>
        </p:sp>
        <p:sp>
          <p:nvSpPr>
            <p:cNvPr id="42" name="Rounded Rectangle 41">
              <a:extLst>
                <a:ext uri="{FF2B5EF4-FFF2-40B4-BE49-F238E27FC236}">
                  <a16:creationId xmlns:a16="http://schemas.microsoft.com/office/drawing/2014/main" id="{C2F7DE37-F776-DE41-9823-7C0AAE79932D}"/>
                </a:ext>
              </a:extLst>
            </p:cNvPr>
            <p:cNvSpPr/>
            <p:nvPr/>
          </p:nvSpPr>
          <p:spPr>
            <a:xfrm>
              <a:off x="6659683" y="271576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2A6DFB7-CE92-D440-8AB1-73CCB505A8C5}"/>
                </a:ext>
              </a:extLst>
            </p:cNvPr>
            <p:cNvSpPr txBox="1"/>
            <p:nvPr/>
          </p:nvSpPr>
          <p:spPr>
            <a:xfrm>
              <a:off x="656824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2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C2CD639-7A4C-5B42-A2BB-C567DB17E07D}"/>
                </a:ext>
              </a:extLst>
            </p:cNvPr>
            <p:cNvSpPr txBox="1"/>
            <p:nvPr/>
          </p:nvSpPr>
          <p:spPr>
            <a:xfrm>
              <a:off x="8031283" y="3081528"/>
              <a:ext cx="548640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600" b="1" spc="-50" dirty="0"/>
                <a:t>VAS n</a:t>
              </a:r>
            </a:p>
          </p:txBody>
        </p: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16912D3F-8DA8-EF44-94DE-23C4555E2176}"/>
                </a:ext>
              </a:extLst>
            </p:cNvPr>
            <p:cNvCxnSpPr>
              <a:cxnSpLocks/>
              <a:stCxn id="35" idx="2"/>
              <a:endCxn id="42" idx="0"/>
            </p:cNvCxnSpPr>
            <p:nvPr/>
          </p:nvCxnSpPr>
          <p:spPr>
            <a:xfrm>
              <a:off x="6829821" y="1939562"/>
              <a:ext cx="12742" cy="77620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3DC634-FB09-6A4D-BF25-E22268F03413}"/>
                </a:ext>
              </a:extLst>
            </p:cNvPr>
            <p:cNvSpPr txBox="1"/>
            <p:nvPr/>
          </p:nvSpPr>
          <p:spPr>
            <a:xfrm>
              <a:off x="7116883" y="1618488"/>
              <a:ext cx="1005840" cy="369332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en-US" dirty="0"/>
                <a:t>.    .    .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31A181A-2526-2C48-A7A6-B8CA9FB62831}"/>
                </a:ext>
              </a:extLst>
            </p:cNvPr>
            <p:cNvSpPr txBox="1"/>
            <p:nvPr/>
          </p:nvSpPr>
          <p:spPr>
            <a:xfrm>
              <a:off x="7266084" y="1581912"/>
              <a:ext cx="70743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sz="1400" i="1" dirty="0"/>
                <a:t>Processes</a:t>
              </a:r>
            </a:p>
          </p:txBody>
        </p:sp>
        <p:sp>
          <p:nvSpPr>
            <p:cNvPr id="59" name="Rounded Rectangle 58">
              <a:extLst>
                <a:ext uri="{FF2B5EF4-FFF2-40B4-BE49-F238E27FC236}">
                  <a16:creationId xmlns:a16="http://schemas.microsoft.com/office/drawing/2014/main" id="{19AC238C-DF57-1A4D-952C-8A4889FDDDDA}"/>
                </a:ext>
              </a:extLst>
            </p:cNvPr>
            <p:cNvSpPr/>
            <p:nvPr/>
          </p:nvSpPr>
          <p:spPr>
            <a:xfrm>
              <a:off x="60196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1" name="Rounded Rectangle 60">
              <a:extLst>
                <a:ext uri="{FF2B5EF4-FFF2-40B4-BE49-F238E27FC236}">
                  <a16:creationId xmlns:a16="http://schemas.microsoft.com/office/drawing/2014/main" id="{69BAD971-1D94-4A49-8383-41468E0EF295}"/>
                </a:ext>
              </a:extLst>
            </p:cNvPr>
            <p:cNvSpPr/>
            <p:nvPr/>
          </p:nvSpPr>
          <p:spPr>
            <a:xfrm>
              <a:off x="8110803" y="2711548"/>
              <a:ext cx="365760" cy="365760"/>
            </a:xfrm>
            <a:prstGeom prst="roundRect">
              <a:avLst>
                <a:gd name="adj" fmla="val 14063"/>
              </a:avLst>
            </a:prstGeom>
            <a:solidFill>
              <a:srgbClr val="EDBAA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6" name="Title 1">
            <a:extLst>
              <a:ext uri="{FF2B5EF4-FFF2-40B4-BE49-F238E27FC236}">
                <a16:creationId xmlns:a16="http://schemas.microsoft.com/office/drawing/2014/main" id="{6CF70C91-5381-4C46-AE36-07814DFFD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</p:spPr>
        <p:txBody>
          <a:bodyPr/>
          <a:lstStyle/>
          <a:p>
            <a:r>
              <a:rPr lang="en-US" sz="3600" b="1" dirty="0"/>
              <a:t>Conventional Virtual Memory Framework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70396EB-1625-FC4B-8233-A886A32B0CF7}"/>
              </a:ext>
            </a:extLst>
          </p:cNvPr>
          <p:cNvSpPr txBox="1"/>
          <p:nvPr/>
        </p:nvSpPr>
        <p:spPr>
          <a:xfrm>
            <a:off x="109247" y="2150499"/>
            <a:ext cx="51696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each process is mapped to a fixed-size virtual address space</a:t>
            </a:r>
          </a:p>
        </p:txBody>
      </p: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83CE4411-7BE8-9146-B0C0-6CC37F6B575D}"/>
              </a:ext>
            </a:extLst>
          </p:cNvPr>
          <p:cNvCxnSpPr>
            <a:cxnSpLocks/>
          </p:cNvCxnSpPr>
          <p:nvPr/>
        </p:nvCxnSpPr>
        <p:spPr>
          <a:xfrm rot="10800000">
            <a:off x="5004562" y="2798616"/>
            <a:ext cx="923603" cy="365759"/>
          </a:xfrm>
          <a:prstGeom prst="curvedConnector3">
            <a:avLst>
              <a:gd name="adj1" fmla="val 50000"/>
            </a:avLst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22EAC5-5EED-D648-B00C-14CDFC776421}"/>
              </a:ext>
            </a:extLst>
          </p:cNvPr>
          <p:cNvSpPr txBox="1"/>
          <p:nvPr/>
        </p:nvSpPr>
        <p:spPr>
          <a:xfrm>
            <a:off x="12510" y="3118206"/>
            <a:ext cx="51696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i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e.g., 256 TB in Intel x86-64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038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10.5|12.1|3.9|4.7|6.4|11.4|5.8|5.6|13.6|4.5|-1832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2|11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|5.5|5.8|3.4|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4.5|8.6|6.1|13.8|9.3|6.7|9.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10.7|5.5|4.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2|8.3|9.2|9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4.5|6.1|5|6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|4.2|7.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|9.4|9.4|7.2|1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4|2|4.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9|3.3|3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|8.9|3.7|11.4|3.5|5.3|23.9|12|7.2|8.9|3.4|9|4.5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8|8.1|2.5|4.1|5.4|26.3|6.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3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9.5|1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9.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8.7|11.5|3.3|6.1|5.7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7.7|5.1|9.5|13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|2.9|1.5|4.6|20.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|13.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1.4|7.2|14|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4.7|6.1|14.1|10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2|9|4|4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31029</TotalTime>
  <Words>4131</Words>
  <Application>Microsoft Macintosh PowerPoint</Application>
  <PresentationFormat>On-screen Show (4:3)</PresentationFormat>
  <Paragraphs>1368</Paragraphs>
  <Slides>74</Slides>
  <Notes>74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Cambria</vt:lpstr>
      <vt:lpstr>Calibri</vt:lpstr>
      <vt:lpstr>Arial</vt:lpstr>
      <vt:lpstr>Consolas</vt:lpstr>
      <vt:lpstr>Courier New</vt:lpstr>
      <vt:lpstr>Calibri Light</vt:lpstr>
      <vt:lpstr>Office Theme</vt:lpstr>
      <vt:lpstr>The Virtual Block Interface: A Flexible Alternative to the  Conventional Virtual Memory Framework</vt:lpstr>
      <vt:lpstr>Executive Summary</vt:lpstr>
      <vt:lpstr>Outline</vt:lpstr>
      <vt:lpstr>Outline</vt:lpstr>
      <vt:lpstr>Virtual Memory </vt:lpstr>
      <vt:lpstr>Computing Systems Are Diversifying</vt:lpstr>
      <vt:lpstr>Computing Systems Are Diversifying</vt:lpstr>
      <vt:lpstr>Conventional Virtual Memory Framework</vt:lpstr>
      <vt:lpstr>Conventional Virtual Memory Framework</vt:lpstr>
      <vt:lpstr>Conventional Virtual Memory Framework</vt:lpstr>
      <vt:lpstr>Conventional Virtual Memory Framework</vt:lpstr>
      <vt:lpstr>Challenges</vt:lpstr>
      <vt:lpstr>Challenge 1: Rigid Page Table Structures</vt:lpstr>
      <vt:lpstr>Challenges</vt:lpstr>
      <vt:lpstr>Challenge 2: Overheads in Virtual Machines</vt:lpstr>
      <vt:lpstr>Challenge 2: Overheads in Virtual Machines</vt:lpstr>
      <vt:lpstr>Challenges</vt:lpstr>
      <vt:lpstr>Challenge 3: Managing Heterogeneous Memory</vt:lpstr>
      <vt:lpstr>Challenge 3: Managing Heterogeneous Memory</vt:lpstr>
      <vt:lpstr>Prior Works</vt:lpstr>
      <vt:lpstr>Prior Works</vt:lpstr>
      <vt:lpstr>Our Goal</vt:lpstr>
      <vt:lpstr>Outline</vt:lpstr>
      <vt:lpstr>Virtual Block Interface (VBI)</vt:lpstr>
      <vt:lpstr>VBI: Guiding Principles</vt:lpstr>
      <vt:lpstr>Outline</vt:lpstr>
      <vt:lpstr>VBI: Overview</vt:lpstr>
      <vt:lpstr>Virtual Blocks</vt:lpstr>
      <vt:lpstr>Virtual Blocks</vt:lpstr>
      <vt:lpstr>Virtual Blocks</vt:lpstr>
      <vt:lpstr>Virtual Blocks</vt:lpstr>
      <vt:lpstr>Inherently Virtual Caches</vt:lpstr>
      <vt:lpstr>Hardware-Managed Memory</vt:lpstr>
      <vt:lpstr>OS-Managed Access Permissions</vt:lpstr>
      <vt:lpstr>Process Address Space in VBI</vt:lpstr>
      <vt:lpstr>Process Address Space in VBI</vt:lpstr>
      <vt:lpstr>Decoupled Protection and Translation</vt:lpstr>
      <vt:lpstr>Decoupled Protection and Translation</vt:lpstr>
      <vt:lpstr>Address Translation Structures in VBI</vt:lpstr>
      <vt:lpstr>VB Information</vt:lpstr>
      <vt:lpstr>VB Information</vt:lpstr>
      <vt:lpstr>Implementing VBI</vt:lpstr>
      <vt:lpstr>Outline</vt:lpstr>
      <vt:lpstr>Optimizations Naturally Enabled by VBI</vt:lpstr>
      <vt:lpstr>Example Optimizations</vt:lpstr>
      <vt:lpstr>Inherently Virtual Caches</vt:lpstr>
      <vt:lpstr>Inherently Virtual Caches</vt:lpstr>
      <vt:lpstr>Example Optimizations</vt:lpstr>
      <vt:lpstr>Delayed Physical Memory Allocation</vt:lpstr>
      <vt:lpstr>Delayed Physical Memory Allocation</vt:lpstr>
      <vt:lpstr>Delayed Physical Memory Allocation</vt:lpstr>
      <vt:lpstr>Delayed Physical Memory Allocation</vt:lpstr>
      <vt:lpstr>Example Optimizations</vt:lpstr>
      <vt:lpstr>Eliminating 2D Page Walks in Virtual Machines</vt:lpstr>
      <vt:lpstr>Eliminating 2D Page Walks in Virtual Machines</vt:lpstr>
      <vt:lpstr>Eliminating 2D Page Walks in Virtual Machines</vt:lpstr>
      <vt:lpstr>Eliminating 2D Page Walks in Virtual Machines</vt:lpstr>
      <vt:lpstr>Outline</vt:lpstr>
      <vt:lpstr>Methodology</vt:lpstr>
      <vt:lpstr>Outline</vt:lpstr>
      <vt:lpstr>Use Case 1: Address Translation</vt:lpstr>
      <vt:lpstr>Use Case 1: Address Translation</vt:lpstr>
      <vt:lpstr>Use Case 1: Address Translation</vt:lpstr>
      <vt:lpstr>Use Case 1: Address Translation</vt:lpstr>
      <vt:lpstr>Use Case 1: Address Translation</vt:lpstr>
      <vt:lpstr>Use Case 1: Address Translation</vt:lpstr>
      <vt:lpstr>Use Case 1: Address Translation</vt:lpstr>
      <vt:lpstr>Use Case 2: Memory Heterogeneity</vt:lpstr>
      <vt:lpstr>Use Case 2: Memory Heterogeneity</vt:lpstr>
      <vt:lpstr>Use Case 2: Memory Heterogeneity</vt:lpstr>
      <vt:lpstr>Outline</vt:lpstr>
      <vt:lpstr>Summary</vt:lpstr>
      <vt:lpstr>The Virtual Block Interface: A Flexible Alternative to the  Conventional Virtual Memory Framework</vt:lpstr>
      <vt:lpstr>PowerPoint Presentation</vt:lpstr>
    </vt:vector>
  </TitlesOfParts>
  <Company>Razer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Minesh Patel</dc:creator>
  <cp:lastModifiedBy>Nastaran Hajinazar</cp:lastModifiedBy>
  <cp:revision>2840</cp:revision>
  <dcterms:created xsi:type="dcterms:W3CDTF">2017-06-05T15:22:10Z</dcterms:created>
  <dcterms:modified xsi:type="dcterms:W3CDTF">2020-05-27T05:16:00Z</dcterms:modified>
</cp:coreProperties>
</file>